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73" r:id="rId2"/>
    <p:sldId id="280" r:id="rId3"/>
    <p:sldId id="281" r:id="rId4"/>
    <p:sldId id="259" r:id="rId5"/>
    <p:sldId id="257" r:id="rId6"/>
    <p:sldId id="258" r:id="rId7"/>
    <p:sldId id="274" r:id="rId8"/>
    <p:sldId id="275" r:id="rId9"/>
    <p:sldId id="276" r:id="rId10"/>
    <p:sldId id="279" r:id="rId11"/>
    <p:sldId id="260" r:id="rId12"/>
    <p:sldId id="282" r:id="rId13"/>
    <p:sldId id="269" r:id="rId14"/>
    <p:sldId id="261" r:id="rId15"/>
    <p:sldId id="278" r:id="rId16"/>
    <p:sldId id="268" r:id="rId17"/>
    <p:sldId id="270" r:id="rId18"/>
    <p:sldId id="277" r:id="rId19"/>
    <p:sldId id="263" r:id="rId20"/>
    <p:sldId id="271" r:id="rId21"/>
    <p:sldId id="264" r:id="rId22"/>
    <p:sldId id="265" r:id="rId23"/>
    <p:sldId id="266" r:id="rId24"/>
    <p:sldId id="267" r:id="rId25"/>
    <p:sldId id="27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ry James" initials="GJ" lastIdx="1" clrIdx="0">
    <p:extLst>
      <p:ext uri="{19B8F6BF-5375-455C-9EA6-DF929625EA0E}">
        <p15:presenceInfo xmlns:p15="http://schemas.microsoft.com/office/powerpoint/2012/main" userId="b719b97f58c4cd2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16"/>
    <p:restoredTop sz="83022"/>
  </p:normalViewPr>
  <p:slideViewPr>
    <p:cSldViewPr snapToGrid="0" snapToObjects="1">
      <p:cViewPr varScale="1">
        <p:scale>
          <a:sx n="86" d="100"/>
          <a:sy n="86" d="100"/>
        </p:scale>
        <p:origin x="128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AE812-D211-B64F-9D47-F7ACBE0EFE64}" type="datetimeFigureOut">
              <a:rPr lang="en-US" smtClean="0"/>
              <a:t>8/26/22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B2AEAA-D43E-CD42-889F-40218188ADBE}" type="slidenum">
              <a:rPr lang="en-US" smtClean="0"/>
              <a:t>‹#›</a:t>
            </a:fld>
            <a:endParaRPr lang="en-US"/>
          </a:p>
        </p:txBody>
      </p:sp>
    </p:spTree>
    <p:extLst>
      <p:ext uri="{BB962C8B-B14F-4D97-AF65-F5344CB8AC3E}">
        <p14:creationId xmlns:p14="http://schemas.microsoft.com/office/powerpoint/2010/main" val="1401300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 Japanese Greeting</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Respect between colleagues and business partners is greatly emphasized in Japan. The Japanese greet one another with a bow, signifying honor between them. It is believed that the lower the bow, the higher the significance of respect the person holds. Gently bow with your head lowered, with your hands on either side of your body to make a good impression. If the person extends their hand for a handshake, you can return that alongside a bow to make for a complete greeting. Common times that call for this Japanese business culture are – the beginning and end of the ceremony, to express gratitude, to show empathy, while asking for a favor, or while bidding goodbye.</a:t>
            </a:r>
          </a:p>
          <a:p>
            <a:r>
              <a:rPr lang="en-US" sz="1200" b="1" i="0" u="none" strike="noStrike" kern="1200" dirty="0">
                <a:solidFill>
                  <a:schemeClr val="tx1"/>
                </a:solidFill>
                <a:effectLst/>
                <a:latin typeface="+mn-lt"/>
                <a:ea typeface="+mn-ea"/>
                <a:cs typeface="+mn-cs"/>
              </a:rPr>
              <a:t>Exchanging Business cards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Known as </a:t>
            </a:r>
            <a:r>
              <a:rPr lang="en-US" sz="1200" b="0" i="0" u="none" strike="noStrike" kern="1200" dirty="0" err="1">
                <a:solidFill>
                  <a:schemeClr val="tx1"/>
                </a:solidFill>
                <a:effectLst/>
                <a:latin typeface="+mn-lt"/>
                <a:ea typeface="+mn-ea"/>
                <a:cs typeface="+mn-cs"/>
              </a:rPr>
              <a:t>Meishi</a:t>
            </a:r>
            <a:r>
              <a:rPr lang="en-US" sz="1200" b="0" i="0" u="none" strike="noStrike" kern="1200" dirty="0">
                <a:solidFill>
                  <a:schemeClr val="tx1"/>
                </a:solidFill>
                <a:effectLst/>
                <a:latin typeface="+mn-lt"/>
                <a:ea typeface="+mn-ea"/>
                <a:cs typeface="+mn-cs"/>
              </a:rPr>
              <a:t> in Japanese, exchanging business cards is considered an important professional etiquette in Japan. The appearance and handling of Japanese visiting cards are considered an important characteristic of a person’s reputation for the Japanese. We recommend carrying a suitable case for your business cards so that they don’t look all crammed up and are well-pressed. When someone hands you their business card, examine it carefully and place it front-facing on your desk, to show respect for them.</a:t>
            </a:r>
          </a:p>
          <a:p>
            <a:r>
              <a:rPr lang="en-US" sz="1200" b="1" i="0" u="none" strike="noStrike" kern="1200" dirty="0">
                <a:solidFill>
                  <a:schemeClr val="tx1"/>
                </a:solidFill>
                <a:effectLst/>
                <a:latin typeface="+mn-lt"/>
                <a:ea typeface="+mn-ea"/>
                <a:cs typeface="+mn-cs"/>
              </a:rPr>
              <a:t>Removal of shoes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attending any informal event, enter only after removing your shoes. In the Japanese business culture, the removal of shoes before entering any important place is quite a thing! Show some respect for the custom by leaving your footwear outside. Also, remember to have some clean socks on, walking barefoot may be frowned upon.</a:t>
            </a:r>
          </a:p>
          <a:p>
            <a:r>
              <a:rPr lang="en-US" sz="1200" b="1" i="0" u="none" strike="noStrike" kern="1200" dirty="0">
                <a:solidFill>
                  <a:schemeClr val="tx1"/>
                </a:solidFill>
                <a:effectLst/>
                <a:latin typeface="+mn-lt"/>
                <a:ea typeface="+mn-ea"/>
                <a:cs typeface="+mn-cs"/>
              </a:rPr>
              <a:t>Punctuality</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Sticking to timelines and deadlines is a sure-shot yes while doing business in Japan. The Japanese value reliability and need to trust you before they go ahead with any partnership. Keep a close look at the time and be observant. If due to an unavoidable circumstance, you aren’t able to follow through with the deadline, make sure to notify your colleagues and seniors in advance.</a:t>
            </a:r>
          </a:p>
          <a:p>
            <a:r>
              <a:rPr lang="en-US" sz="1200" b="1" i="0" u="none" strike="noStrike" kern="1200" dirty="0">
                <a:solidFill>
                  <a:schemeClr val="tx1"/>
                </a:solidFill>
                <a:effectLst/>
                <a:latin typeface="+mn-lt"/>
                <a:ea typeface="+mn-ea"/>
                <a:cs typeface="+mn-cs"/>
              </a:rPr>
              <a:t>Body Language</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Be mindful of your body language. Excessive touching, laughter, or dramatic expressions are better to avoid while meeting with the Japanese. A firm back, straight shoulders and a solemn look go a long way in impressing your clients and colleagues. The Japanese are serious people when it comes to doing business and their communication etiquette, so avoid making any jokes or remarks that could offend the person or company.</a:t>
            </a:r>
          </a:p>
          <a:p>
            <a:r>
              <a:rPr lang="en-US" sz="1200" b="1" i="0" u="none" strike="noStrike" kern="1200" dirty="0">
                <a:solidFill>
                  <a:schemeClr val="tx1"/>
                </a:solidFill>
                <a:effectLst/>
                <a:latin typeface="+mn-lt"/>
                <a:ea typeface="+mn-ea"/>
                <a:cs typeface="+mn-cs"/>
              </a:rPr>
              <a:t>Dress Code</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 black or grey suit with a white shirt, tie, and formal pants for men and a mild colored shirt to go with a formal skirt for women can be followed to set the business attitude tone in your attire.</a:t>
            </a:r>
          </a:p>
        </p:txBody>
      </p:sp>
      <p:sp>
        <p:nvSpPr>
          <p:cNvPr id="4" name="Slide Number Placeholder 3"/>
          <p:cNvSpPr>
            <a:spLocks noGrp="1"/>
          </p:cNvSpPr>
          <p:nvPr>
            <p:ph type="sldNum" sz="quarter" idx="5"/>
          </p:nvPr>
        </p:nvSpPr>
        <p:spPr/>
        <p:txBody>
          <a:bodyPr/>
          <a:lstStyle/>
          <a:p>
            <a:fld id="{B6B2AEAA-D43E-CD42-889F-40218188ADBE}" type="slidenum">
              <a:rPr lang="en-US" smtClean="0"/>
              <a:t>10</a:t>
            </a:fld>
            <a:endParaRPr lang="en-US"/>
          </a:p>
        </p:txBody>
      </p:sp>
    </p:spTree>
    <p:extLst>
      <p:ext uri="{BB962C8B-B14F-4D97-AF65-F5344CB8AC3E}">
        <p14:creationId xmlns:p14="http://schemas.microsoft.com/office/powerpoint/2010/main" val="2457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Tcp</a:t>
            </a:r>
            <a:r>
              <a:rPr lang="en-US" dirty="0"/>
              <a:t>/Ip (Transmission Control Protocol / Internet Protocol</a:t>
            </a:r>
          </a:p>
          <a:p>
            <a:r>
              <a:rPr lang="en-US" dirty="0"/>
              <a:t>Open Systems Interconnection</a:t>
            </a:r>
          </a:p>
        </p:txBody>
      </p:sp>
      <p:sp>
        <p:nvSpPr>
          <p:cNvPr id="4" name="Slide Number Placeholder 3"/>
          <p:cNvSpPr>
            <a:spLocks noGrp="1"/>
          </p:cNvSpPr>
          <p:nvPr>
            <p:ph type="sldNum" sz="quarter" idx="5"/>
          </p:nvPr>
        </p:nvSpPr>
        <p:spPr/>
        <p:txBody>
          <a:bodyPr/>
          <a:lstStyle/>
          <a:p>
            <a:fld id="{B6B2AEAA-D43E-CD42-889F-40218188ADBE}" type="slidenum">
              <a:rPr lang="en-US" smtClean="0"/>
              <a:t>11</a:t>
            </a:fld>
            <a:endParaRPr lang="en-US"/>
          </a:p>
        </p:txBody>
      </p:sp>
    </p:spTree>
    <p:extLst>
      <p:ext uri="{BB962C8B-B14F-4D97-AF65-F5344CB8AC3E}">
        <p14:creationId xmlns:p14="http://schemas.microsoft.com/office/powerpoint/2010/main" val="983520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Packets are numbered and counted</a:t>
            </a:r>
          </a:p>
          <a:p>
            <a:r>
              <a:rPr lang="en-US" dirty="0"/>
              <a:t>Leave no packet behind</a:t>
            </a:r>
          </a:p>
        </p:txBody>
      </p:sp>
      <p:sp>
        <p:nvSpPr>
          <p:cNvPr id="4" name="Slide Number Placeholder 3"/>
          <p:cNvSpPr>
            <a:spLocks noGrp="1"/>
          </p:cNvSpPr>
          <p:nvPr>
            <p:ph type="sldNum" sz="quarter" idx="5"/>
          </p:nvPr>
        </p:nvSpPr>
        <p:spPr/>
        <p:txBody>
          <a:bodyPr/>
          <a:lstStyle/>
          <a:p>
            <a:fld id="{B6B2AEAA-D43E-CD42-889F-40218188ADBE}" type="slidenum">
              <a:rPr lang="en-US" smtClean="0"/>
              <a:t>13</a:t>
            </a:fld>
            <a:endParaRPr lang="en-US"/>
          </a:p>
        </p:txBody>
      </p:sp>
    </p:spTree>
    <p:extLst>
      <p:ext uri="{BB962C8B-B14F-4D97-AF65-F5344CB8AC3E}">
        <p14:creationId xmlns:p14="http://schemas.microsoft.com/office/powerpoint/2010/main" val="3552174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B2AEAA-D43E-CD42-889F-40218188ADBE}" type="slidenum">
              <a:rPr lang="en-US" smtClean="0"/>
              <a:t>14</a:t>
            </a:fld>
            <a:endParaRPr lang="en-US"/>
          </a:p>
        </p:txBody>
      </p:sp>
    </p:spTree>
    <p:extLst>
      <p:ext uri="{BB962C8B-B14F-4D97-AF65-F5344CB8AC3E}">
        <p14:creationId xmlns:p14="http://schemas.microsoft.com/office/powerpoint/2010/main" val="1581555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Minecraft port 25565</a:t>
            </a:r>
          </a:p>
          <a:p>
            <a:pPr lvl="1"/>
            <a:r>
              <a:rPr lang="en-US" dirty="0"/>
              <a:t>MS SQL 1443</a:t>
            </a:r>
          </a:p>
          <a:p>
            <a:endParaRPr lang="en-US" dirty="0"/>
          </a:p>
        </p:txBody>
      </p:sp>
      <p:sp>
        <p:nvSpPr>
          <p:cNvPr id="4" name="Slide Number Placeholder 3"/>
          <p:cNvSpPr>
            <a:spLocks noGrp="1"/>
          </p:cNvSpPr>
          <p:nvPr>
            <p:ph type="sldNum" sz="quarter" idx="5"/>
          </p:nvPr>
        </p:nvSpPr>
        <p:spPr/>
        <p:txBody>
          <a:bodyPr/>
          <a:lstStyle/>
          <a:p>
            <a:fld id="{B6B2AEAA-D43E-CD42-889F-40218188ADBE}" type="slidenum">
              <a:rPr lang="en-US" smtClean="0"/>
              <a:t>19</a:t>
            </a:fld>
            <a:endParaRPr lang="en-US"/>
          </a:p>
        </p:txBody>
      </p:sp>
    </p:spTree>
    <p:extLst>
      <p:ext uri="{BB962C8B-B14F-4D97-AF65-F5344CB8AC3E}">
        <p14:creationId xmlns:p14="http://schemas.microsoft.com/office/powerpoint/2010/main" val="865498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1C826D-24DB-C24B-81F8-A77CBD99CD68}" type="datetimeFigureOut">
              <a:rPr lang="en-US" smtClean="0"/>
              <a:t>8/26/22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BBA6C223-58CE-E940-9C8D-C343BD28369A}"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105660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1C826D-24DB-C24B-81F8-A77CBD99CD68}" type="datetimeFigureOut">
              <a:rPr lang="en-US" smtClean="0"/>
              <a:t>8/26/22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A6C223-58CE-E940-9C8D-C343BD28369A}" type="slidenum">
              <a:rPr lang="en-US" smtClean="0"/>
              <a:t>‹#›</a:t>
            </a:fld>
            <a:endParaRPr lang="en-US"/>
          </a:p>
        </p:txBody>
      </p:sp>
    </p:spTree>
    <p:extLst>
      <p:ext uri="{BB962C8B-B14F-4D97-AF65-F5344CB8AC3E}">
        <p14:creationId xmlns:p14="http://schemas.microsoft.com/office/powerpoint/2010/main" val="3432839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1C826D-24DB-C24B-81F8-A77CBD99CD68}" type="datetimeFigureOut">
              <a:rPr lang="en-US" smtClean="0"/>
              <a:t>8/26/22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A6C223-58CE-E940-9C8D-C343BD28369A}" type="slidenum">
              <a:rPr lang="en-US" smtClean="0"/>
              <a:t>‹#›</a:t>
            </a:fld>
            <a:endParaRPr lang="en-US"/>
          </a:p>
        </p:txBody>
      </p:sp>
    </p:spTree>
    <p:extLst>
      <p:ext uri="{BB962C8B-B14F-4D97-AF65-F5344CB8AC3E}">
        <p14:creationId xmlns:p14="http://schemas.microsoft.com/office/powerpoint/2010/main" val="3475490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1C826D-24DB-C24B-81F8-A77CBD99CD68}" type="datetimeFigureOut">
              <a:rPr lang="en-US" smtClean="0"/>
              <a:t>8/26/22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A6C223-58CE-E940-9C8D-C343BD28369A}"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802654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1C826D-24DB-C24B-81F8-A77CBD99CD68}" type="datetimeFigureOut">
              <a:rPr lang="en-US" smtClean="0"/>
              <a:t>8/26/22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A6C223-58CE-E940-9C8D-C343BD28369A}" type="slidenum">
              <a:rPr lang="en-US" smtClean="0"/>
              <a:t>‹#›</a:t>
            </a:fld>
            <a:endParaRPr lang="en-US"/>
          </a:p>
        </p:txBody>
      </p:sp>
    </p:spTree>
    <p:extLst>
      <p:ext uri="{BB962C8B-B14F-4D97-AF65-F5344CB8AC3E}">
        <p14:creationId xmlns:p14="http://schemas.microsoft.com/office/powerpoint/2010/main" val="2577254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1C826D-24DB-C24B-81F8-A77CBD99CD68}" type="datetimeFigureOut">
              <a:rPr lang="en-US" smtClean="0"/>
              <a:t>8/26/22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A6C223-58CE-E940-9C8D-C343BD28369A}"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98840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1C826D-24DB-C24B-81F8-A77CBD99CD68}" type="datetimeFigureOut">
              <a:rPr lang="en-US" smtClean="0"/>
              <a:t>8/26/22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A6C223-58CE-E940-9C8D-C343BD28369A}" type="slidenum">
              <a:rPr lang="en-US" smtClean="0"/>
              <a:t>‹#›</a:t>
            </a:fld>
            <a:endParaRPr lang="en-US"/>
          </a:p>
        </p:txBody>
      </p:sp>
    </p:spTree>
    <p:extLst>
      <p:ext uri="{BB962C8B-B14F-4D97-AF65-F5344CB8AC3E}">
        <p14:creationId xmlns:p14="http://schemas.microsoft.com/office/powerpoint/2010/main" val="2966719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1C826D-24DB-C24B-81F8-A77CBD99CD68}" type="datetimeFigureOut">
              <a:rPr lang="en-US" smtClean="0"/>
              <a:t>8/26/22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A6C223-58CE-E940-9C8D-C343BD28369A}"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64369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D91C826D-24DB-C24B-81F8-A77CBD99CD68}" type="datetimeFigureOut">
              <a:rPr lang="en-US" smtClean="0"/>
              <a:t>8/26/22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A6C223-58CE-E940-9C8D-C343BD28369A}" type="slidenum">
              <a:rPr lang="en-US" smtClean="0"/>
              <a:t>‹#›</a:t>
            </a:fld>
            <a:endParaRPr lang="en-US"/>
          </a:p>
        </p:txBody>
      </p:sp>
    </p:spTree>
    <p:extLst>
      <p:ext uri="{BB962C8B-B14F-4D97-AF65-F5344CB8AC3E}">
        <p14:creationId xmlns:p14="http://schemas.microsoft.com/office/powerpoint/2010/main" val="2642885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1C826D-24DB-C24B-81F8-A77CBD99CD68}" type="datetimeFigureOut">
              <a:rPr lang="en-US" smtClean="0"/>
              <a:t>8/26/22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A6C223-58CE-E940-9C8D-C343BD28369A}" type="slidenum">
              <a:rPr lang="en-US" smtClean="0"/>
              <a:t>‹#›</a:t>
            </a:fld>
            <a:endParaRPr lang="en-US"/>
          </a:p>
        </p:txBody>
      </p:sp>
    </p:spTree>
    <p:extLst>
      <p:ext uri="{BB962C8B-B14F-4D97-AF65-F5344CB8AC3E}">
        <p14:creationId xmlns:p14="http://schemas.microsoft.com/office/powerpoint/2010/main" val="3543957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1C826D-24DB-C24B-81F8-A77CBD99CD68}" type="datetimeFigureOut">
              <a:rPr lang="en-US" smtClean="0"/>
              <a:t>8/26/22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A6C223-58CE-E940-9C8D-C343BD28369A}" type="slidenum">
              <a:rPr lang="en-US" smtClean="0"/>
              <a:t>‹#›</a:t>
            </a:fld>
            <a:endParaRPr lang="en-US"/>
          </a:p>
        </p:txBody>
      </p:sp>
    </p:spTree>
    <p:extLst>
      <p:ext uri="{BB962C8B-B14F-4D97-AF65-F5344CB8AC3E}">
        <p14:creationId xmlns:p14="http://schemas.microsoft.com/office/powerpoint/2010/main" val="3705836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D91C826D-24DB-C24B-81F8-A77CBD99CD68}" type="datetimeFigureOut">
              <a:rPr lang="en-US" smtClean="0"/>
              <a:t>8/26/22</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BBA6C223-58CE-E940-9C8D-C343BD28369A}"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79785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facebook.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cloudflare.com/learning/dns/what-is-dns/" TargetMode="External"/><Relationship Id="rId7" Type="http://schemas.openxmlformats.org/officeDocument/2006/relationships/hyperlink" Target="https://www.cloudflare.com/learning/ssl/what-is-https/" TargetMode="External"/><Relationship Id="rId2" Type="http://schemas.openxmlformats.org/officeDocument/2006/relationships/hyperlink" Target="https://www.cloudflare.com/learning/network-layer/what-is-tunneling/" TargetMode="External"/><Relationship Id="rId1" Type="http://schemas.openxmlformats.org/officeDocument/2006/relationships/slideLayout" Target="../slideLayouts/slideLayout2.xml"/><Relationship Id="rId6" Type="http://schemas.openxmlformats.org/officeDocument/2006/relationships/hyperlink" Target="https://www.cloudflare.com/learning/ssl/what-is-encryption/" TargetMode="External"/><Relationship Id="rId5" Type="http://schemas.openxmlformats.org/officeDocument/2006/relationships/hyperlink" Target="https://blog.cloudflare.com/secure-time/" TargetMode="External"/><Relationship Id="rId4" Type="http://schemas.openxmlformats.org/officeDocument/2006/relationships/hyperlink" Target="https://www.cloudflare.com/learning/dns/glossary/what-is-a-domain-nam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eveloper.mozilla.org/en-US/docs/Web/HTTP/Status#successful_responses" TargetMode="External"/><Relationship Id="rId7" Type="http://schemas.openxmlformats.org/officeDocument/2006/relationships/hyperlink" Target="https://developer.mozilla.org/en-US/docs/Web/HTTP/Status" TargetMode="External"/><Relationship Id="rId2" Type="http://schemas.openxmlformats.org/officeDocument/2006/relationships/hyperlink" Target="https://developer.mozilla.org/en-US/docs/Web/HTTP/Status#information_responses"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HTTP/Status#server_error_responses" TargetMode="External"/><Relationship Id="rId5" Type="http://schemas.openxmlformats.org/officeDocument/2006/relationships/hyperlink" Target="https://developer.mozilla.org/en-US/docs/Web/HTTP/Status#client_error_responses" TargetMode="External"/><Relationship Id="rId4" Type="http://schemas.openxmlformats.org/officeDocument/2006/relationships/hyperlink" Target="https://developer.mozilla.org/en-US/docs/Web/HTTP/Status#redirection_messages" TargetMode="External"/></Relationships>
</file>

<file path=ppt/slides/_rels/slide24.xml.rels><?xml version="1.0" encoding="UTF-8" standalone="yes"?>
<Relationships xmlns="http://schemas.openxmlformats.org/package/2006/relationships"><Relationship Id="rId13" Type="http://schemas.openxmlformats.org/officeDocument/2006/relationships/hyperlink" Target="https://developer.mozilla.org/en-US/docs/Web/HTTP/Status/301" TargetMode="External"/><Relationship Id="rId18" Type="http://schemas.openxmlformats.org/officeDocument/2006/relationships/hyperlink" Target="https://developer.mozilla.org/en-US/docs/Web/HTTP/Status/307" TargetMode="External"/><Relationship Id="rId26" Type="http://schemas.openxmlformats.org/officeDocument/2006/relationships/hyperlink" Target="https://developer.mozilla.org/en-US/docs/Web/HTTP/Status/407" TargetMode="External"/><Relationship Id="rId39" Type="http://schemas.openxmlformats.org/officeDocument/2006/relationships/hyperlink" Target="https://developer.mozilla.org/en-US/docs/Web/HTTP/Status/425" TargetMode="External"/><Relationship Id="rId21" Type="http://schemas.openxmlformats.org/officeDocument/2006/relationships/hyperlink" Target="https://developer.mozilla.org/en-US/docs/Web/HTTP/Status/402" TargetMode="External"/><Relationship Id="rId34" Type="http://schemas.openxmlformats.org/officeDocument/2006/relationships/hyperlink" Target="https://developer.mozilla.org/en-US/docs/Web/HTTP/Status/415" TargetMode="External"/><Relationship Id="rId42" Type="http://schemas.openxmlformats.org/officeDocument/2006/relationships/hyperlink" Target="https://developer.mozilla.org/en-US/docs/Web/HTTP/Status/429" TargetMode="External"/><Relationship Id="rId47" Type="http://schemas.openxmlformats.org/officeDocument/2006/relationships/hyperlink" Target="https://developer.mozilla.org/en-US/docs/Web/HTTP/Status/502" TargetMode="External"/><Relationship Id="rId50" Type="http://schemas.openxmlformats.org/officeDocument/2006/relationships/hyperlink" Target="https://developer.mozilla.org/en-US/docs/Web/HTTP/Status/505" TargetMode="External"/><Relationship Id="rId55" Type="http://schemas.openxmlformats.org/officeDocument/2006/relationships/hyperlink" Target="https://developer.mozilla.org/en-US/docs/Web/HTTP/Status/511" TargetMode="External"/><Relationship Id="rId7" Type="http://schemas.openxmlformats.org/officeDocument/2006/relationships/hyperlink" Target="https://developer.mozilla.org/en-US/docs/Web/HTTP/Status/202" TargetMode="External"/><Relationship Id="rId2" Type="http://schemas.openxmlformats.org/officeDocument/2006/relationships/hyperlink" Target="https://developer.mozilla.org/en-US/docs/Web/HTTP/Status/100" TargetMode="External"/><Relationship Id="rId16" Type="http://schemas.openxmlformats.org/officeDocument/2006/relationships/hyperlink" Target="https://developer.mozilla.org/en-US/docs/Web/HTTP/Status/304" TargetMode="External"/><Relationship Id="rId29" Type="http://schemas.openxmlformats.org/officeDocument/2006/relationships/hyperlink" Target="https://developer.mozilla.org/en-US/docs/Web/HTTP/Status/410" TargetMode="External"/><Relationship Id="rId11" Type="http://schemas.openxmlformats.org/officeDocument/2006/relationships/hyperlink" Target="https://developer.mozilla.org/en-US/docs/Web/HTTP/Status/206" TargetMode="External"/><Relationship Id="rId24" Type="http://schemas.openxmlformats.org/officeDocument/2006/relationships/hyperlink" Target="https://developer.mozilla.org/en-US/docs/Web/HTTP/Status/405" TargetMode="External"/><Relationship Id="rId32" Type="http://schemas.openxmlformats.org/officeDocument/2006/relationships/hyperlink" Target="https://developer.mozilla.org/en-US/docs/Web/HTTP/Status/413" TargetMode="External"/><Relationship Id="rId37" Type="http://schemas.openxmlformats.org/officeDocument/2006/relationships/hyperlink" Target="https://developer.mozilla.org/en-US/docs/Web/HTTP/Status/418" TargetMode="External"/><Relationship Id="rId40" Type="http://schemas.openxmlformats.org/officeDocument/2006/relationships/hyperlink" Target="https://developer.mozilla.org/en-US/docs/Web/HTTP/Status/426" TargetMode="External"/><Relationship Id="rId45" Type="http://schemas.openxmlformats.org/officeDocument/2006/relationships/hyperlink" Target="https://developer.mozilla.org/en-US/docs/Web/HTTP/Status/500" TargetMode="External"/><Relationship Id="rId53" Type="http://schemas.openxmlformats.org/officeDocument/2006/relationships/hyperlink" Target="https://developer.mozilla.org/en-US/docs/Web/HTTP/Status/508" TargetMode="External"/><Relationship Id="rId5" Type="http://schemas.openxmlformats.org/officeDocument/2006/relationships/hyperlink" Target="https://developer.mozilla.org/en-US/docs/Web/HTTP/Status/200" TargetMode="External"/><Relationship Id="rId10" Type="http://schemas.openxmlformats.org/officeDocument/2006/relationships/hyperlink" Target="https://developer.mozilla.org/en-US/docs/Web/HTTP/Status/205" TargetMode="External"/><Relationship Id="rId19" Type="http://schemas.openxmlformats.org/officeDocument/2006/relationships/hyperlink" Target="https://developer.mozilla.org/en-US/docs/Web/HTTP/Status/400" TargetMode="External"/><Relationship Id="rId31" Type="http://schemas.openxmlformats.org/officeDocument/2006/relationships/hyperlink" Target="https://developer.mozilla.org/en-US/docs/Web/HTTP/Status/412" TargetMode="External"/><Relationship Id="rId44" Type="http://schemas.openxmlformats.org/officeDocument/2006/relationships/hyperlink" Target="https://developer.mozilla.org/en-US/docs/Web/HTTP/Status/451" TargetMode="External"/><Relationship Id="rId52" Type="http://schemas.openxmlformats.org/officeDocument/2006/relationships/hyperlink" Target="https://developer.mozilla.org/en-US/docs/Web/HTTP/Status/507" TargetMode="External"/><Relationship Id="rId4" Type="http://schemas.openxmlformats.org/officeDocument/2006/relationships/hyperlink" Target="https://developer.mozilla.org/en-US/docs/Web/HTTP/Status/103" TargetMode="External"/><Relationship Id="rId9" Type="http://schemas.openxmlformats.org/officeDocument/2006/relationships/hyperlink" Target="https://developer.mozilla.org/en-US/docs/Web/HTTP/Status/204" TargetMode="External"/><Relationship Id="rId14" Type="http://schemas.openxmlformats.org/officeDocument/2006/relationships/hyperlink" Target="https://developer.mozilla.org/en-US/docs/Web/HTTP/Status/302" TargetMode="External"/><Relationship Id="rId22" Type="http://schemas.openxmlformats.org/officeDocument/2006/relationships/hyperlink" Target="https://developer.mozilla.org/en-US/docs/Web/HTTP/Status/403" TargetMode="External"/><Relationship Id="rId27" Type="http://schemas.openxmlformats.org/officeDocument/2006/relationships/hyperlink" Target="https://developer.mozilla.org/en-US/docs/Web/HTTP/Status/408" TargetMode="External"/><Relationship Id="rId30" Type="http://schemas.openxmlformats.org/officeDocument/2006/relationships/hyperlink" Target="https://developer.mozilla.org/en-US/docs/Web/HTTP/Status/411" TargetMode="External"/><Relationship Id="rId35" Type="http://schemas.openxmlformats.org/officeDocument/2006/relationships/hyperlink" Target="https://developer.mozilla.org/en-US/docs/Web/HTTP/Status/416" TargetMode="External"/><Relationship Id="rId43" Type="http://schemas.openxmlformats.org/officeDocument/2006/relationships/hyperlink" Target="https://developer.mozilla.org/en-US/docs/Web/HTTP/Status/431" TargetMode="External"/><Relationship Id="rId48" Type="http://schemas.openxmlformats.org/officeDocument/2006/relationships/hyperlink" Target="https://developer.mozilla.org/en-US/docs/Web/HTTP/Status/503" TargetMode="External"/><Relationship Id="rId8" Type="http://schemas.openxmlformats.org/officeDocument/2006/relationships/hyperlink" Target="https://developer.mozilla.org/en-US/docs/Web/HTTP/Status/203" TargetMode="External"/><Relationship Id="rId51" Type="http://schemas.openxmlformats.org/officeDocument/2006/relationships/hyperlink" Target="https://developer.mozilla.org/en-US/docs/Web/HTTP/Status/506" TargetMode="External"/><Relationship Id="rId3" Type="http://schemas.openxmlformats.org/officeDocument/2006/relationships/hyperlink" Target="https://developer.mozilla.org/en-US/docs/Web/HTTP/Status/101" TargetMode="External"/><Relationship Id="rId12" Type="http://schemas.openxmlformats.org/officeDocument/2006/relationships/hyperlink" Target="https://developer.mozilla.org/en-US/docs/Web/HTTP/Status/300" TargetMode="External"/><Relationship Id="rId17" Type="http://schemas.openxmlformats.org/officeDocument/2006/relationships/hyperlink" Target="https://developer.mozilla.org/en-US/docs/Web/HTTP/Status/308" TargetMode="External"/><Relationship Id="rId25" Type="http://schemas.openxmlformats.org/officeDocument/2006/relationships/hyperlink" Target="https://developer.mozilla.org/en-US/docs/Web/HTTP/Status/406" TargetMode="External"/><Relationship Id="rId33" Type="http://schemas.openxmlformats.org/officeDocument/2006/relationships/hyperlink" Target="https://developer.mozilla.org/en-US/docs/Web/HTTP/Status/414" TargetMode="External"/><Relationship Id="rId38" Type="http://schemas.openxmlformats.org/officeDocument/2006/relationships/hyperlink" Target="https://developer.mozilla.org/en-US/docs/Web/HTTP/Status/422" TargetMode="External"/><Relationship Id="rId46" Type="http://schemas.openxmlformats.org/officeDocument/2006/relationships/hyperlink" Target="https://developer.mozilla.org/en-US/docs/Web/HTTP/Status/501" TargetMode="External"/><Relationship Id="rId20" Type="http://schemas.openxmlformats.org/officeDocument/2006/relationships/hyperlink" Target="https://developer.mozilla.org/en-US/docs/Web/HTTP/Status/401" TargetMode="External"/><Relationship Id="rId41" Type="http://schemas.openxmlformats.org/officeDocument/2006/relationships/hyperlink" Target="https://developer.mozilla.org/en-US/docs/Web/HTTP/Status/428" TargetMode="External"/><Relationship Id="rId54" Type="http://schemas.openxmlformats.org/officeDocument/2006/relationships/hyperlink" Target="https://developer.mozilla.org/en-US/docs/Web/HTTP/Status/510"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HTTP/Status/201" TargetMode="External"/><Relationship Id="rId15" Type="http://schemas.openxmlformats.org/officeDocument/2006/relationships/hyperlink" Target="https://developer.mozilla.org/en-US/docs/Web/HTTP/Status/303" TargetMode="External"/><Relationship Id="rId23" Type="http://schemas.openxmlformats.org/officeDocument/2006/relationships/hyperlink" Target="https://developer.mozilla.org/en-US/docs/Web/HTTP/Status/404" TargetMode="External"/><Relationship Id="rId28" Type="http://schemas.openxmlformats.org/officeDocument/2006/relationships/hyperlink" Target="https://developer.mozilla.org/en-US/docs/Web/HTTP/Status/409" TargetMode="External"/><Relationship Id="rId36" Type="http://schemas.openxmlformats.org/officeDocument/2006/relationships/hyperlink" Target="https://developer.mozilla.org/en-US/docs/Web/HTTP/Status/417" TargetMode="External"/><Relationship Id="rId49" Type="http://schemas.openxmlformats.org/officeDocument/2006/relationships/hyperlink" Target="https://developer.mozilla.org/en-US/docs/Web/HTTP/Status/504"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06704-CC89-8C47-A93A-A092EE74A6AB}"/>
              </a:ext>
            </a:extLst>
          </p:cNvPr>
          <p:cNvSpPr>
            <a:spLocks noGrp="1"/>
          </p:cNvSpPr>
          <p:nvPr>
            <p:ph type="ctrTitle"/>
          </p:nvPr>
        </p:nvSpPr>
        <p:spPr/>
        <p:txBody>
          <a:bodyPr/>
          <a:lstStyle/>
          <a:p>
            <a:r>
              <a:rPr lang="en-US" dirty="0"/>
              <a:t>Internet Applications</a:t>
            </a:r>
          </a:p>
        </p:txBody>
      </p:sp>
      <p:sp>
        <p:nvSpPr>
          <p:cNvPr id="3" name="Subtitle 2">
            <a:extLst>
              <a:ext uri="{FF2B5EF4-FFF2-40B4-BE49-F238E27FC236}">
                <a16:creationId xmlns:a16="http://schemas.microsoft.com/office/drawing/2014/main" id="{F117004C-A1DB-5241-81E2-972079404E6C}"/>
              </a:ext>
            </a:extLst>
          </p:cNvPr>
          <p:cNvSpPr>
            <a:spLocks noGrp="1"/>
          </p:cNvSpPr>
          <p:nvPr>
            <p:ph type="subTitle" idx="1"/>
          </p:nvPr>
        </p:nvSpPr>
        <p:spPr/>
        <p:txBody>
          <a:bodyPr/>
          <a:lstStyle/>
          <a:p>
            <a:r>
              <a:rPr lang="en-US" dirty="0"/>
              <a:t>CSCE 3420</a:t>
            </a:r>
          </a:p>
        </p:txBody>
      </p:sp>
    </p:spTree>
    <p:extLst>
      <p:ext uri="{BB962C8B-B14F-4D97-AF65-F5344CB8AC3E}">
        <p14:creationId xmlns:p14="http://schemas.microsoft.com/office/powerpoint/2010/main" val="971023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6E06-8D83-1BE9-9C8F-82259052B0D2}"/>
              </a:ext>
            </a:extLst>
          </p:cNvPr>
          <p:cNvSpPr>
            <a:spLocks noGrp="1"/>
          </p:cNvSpPr>
          <p:nvPr>
            <p:ph type="title"/>
          </p:nvPr>
        </p:nvSpPr>
        <p:spPr/>
        <p:txBody>
          <a:bodyPr/>
          <a:lstStyle/>
          <a:p>
            <a:r>
              <a:rPr lang="en-US" dirty="0"/>
              <a:t>Protocols</a:t>
            </a:r>
          </a:p>
        </p:txBody>
      </p:sp>
      <p:sp>
        <p:nvSpPr>
          <p:cNvPr id="3" name="Content Placeholder 2">
            <a:extLst>
              <a:ext uri="{FF2B5EF4-FFF2-40B4-BE49-F238E27FC236}">
                <a16:creationId xmlns:a16="http://schemas.microsoft.com/office/drawing/2014/main" id="{B92B5EB9-3DEB-E32C-43F5-EEB76FB3DD8B}"/>
              </a:ext>
            </a:extLst>
          </p:cNvPr>
          <p:cNvSpPr>
            <a:spLocks noGrp="1"/>
          </p:cNvSpPr>
          <p:nvPr>
            <p:ph idx="1"/>
          </p:nvPr>
        </p:nvSpPr>
        <p:spPr/>
        <p:txBody>
          <a:bodyPr/>
          <a:lstStyle/>
          <a:p>
            <a:r>
              <a:rPr lang="en-US" dirty="0"/>
              <a:t>Protocols facilitate polite social interaction. If we follow the rules no ones gets stabbed</a:t>
            </a:r>
          </a:p>
          <a:p>
            <a:pPr lvl="1"/>
            <a:r>
              <a:rPr lang="en-US" dirty="0"/>
              <a:t>HTTP</a:t>
            </a:r>
          </a:p>
          <a:p>
            <a:pPr lvl="1"/>
            <a:r>
              <a:rPr lang="en-US" dirty="0"/>
              <a:t>SMTP</a:t>
            </a:r>
          </a:p>
          <a:p>
            <a:pPr lvl="1"/>
            <a:r>
              <a:rPr lang="en-US" dirty="0"/>
              <a:t>TCP/IP</a:t>
            </a:r>
          </a:p>
        </p:txBody>
      </p:sp>
    </p:spTree>
    <p:extLst>
      <p:ext uri="{BB962C8B-B14F-4D97-AF65-F5344CB8AC3E}">
        <p14:creationId xmlns:p14="http://schemas.microsoft.com/office/powerpoint/2010/main" val="2068371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A345-26BD-5A42-B346-AE50665E5C02}"/>
              </a:ext>
            </a:extLst>
          </p:cNvPr>
          <p:cNvSpPr>
            <a:spLocks noGrp="1"/>
          </p:cNvSpPr>
          <p:nvPr>
            <p:ph type="title"/>
          </p:nvPr>
        </p:nvSpPr>
        <p:spPr/>
        <p:txBody>
          <a:bodyPr/>
          <a:lstStyle/>
          <a:p>
            <a:r>
              <a:rPr lang="en-US" dirty="0"/>
              <a:t>Comparing TCP/IP Stack with </a:t>
            </a:r>
            <a:br>
              <a:rPr lang="en-US" dirty="0"/>
            </a:br>
            <a:r>
              <a:rPr lang="en-US" dirty="0"/>
              <a:t>OSI Reference Model</a:t>
            </a:r>
          </a:p>
        </p:txBody>
      </p:sp>
      <p:sp>
        <p:nvSpPr>
          <p:cNvPr id="9" name="Rectangle 8">
            <a:extLst>
              <a:ext uri="{FF2B5EF4-FFF2-40B4-BE49-F238E27FC236}">
                <a16:creationId xmlns:a16="http://schemas.microsoft.com/office/drawing/2014/main" id="{E6F47F25-AEC7-CF40-87B3-2685D40645B0}"/>
              </a:ext>
            </a:extLst>
          </p:cNvPr>
          <p:cNvSpPr/>
          <p:nvPr/>
        </p:nvSpPr>
        <p:spPr>
          <a:xfrm>
            <a:off x="838199" y="5691719"/>
            <a:ext cx="7519219" cy="646331"/>
          </a:xfrm>
          <a:prstGeom prst="rect">
            <a:avLst/>
          </a:prstGeom>
        </p:spPr>
        <p:txBody>
          <a:bodyPr wrap="square">
            <a:spAutoFit/>
          </a:bodyPr>
          <a:lstStyle/>
          <a:p>
            <a:r>
              <a:rPr lang="en-US" dirty="0"/>
              <a:t>https://</a:t>
            </a:r>
            <a:r>
              <a:rPr lang="en-US" dirty="0" err="1"/>
              <a:t>www.cloudflare.com</a:t>
            </a:r>
            <a:r>
              <a:rPr lang="en-US" dirty="0"/>
              <a:t>/learning/</a:t>
            </a:r>
            <a:r>
              <a:rPr lang="en-US" dirty="0" err="1"/>
              <a:t>ddos</a:t>
            </a:r>
            <a:r>
              <a:rPr lang="en-US" dirty="0"/>
              <a:t>/glossary/open-systems-interconnection-model-</a:t>
            </a:r>
            <a:r>
              <a:rPr lang="en-US" dirty="0" err="1"/>
              <a:t>osi</a:t>
            </a:r>
            <a:r>
              <a:rPr lang="en-US" dirty="0"/>
              <a:t>/</a:t>
            </a:r>
          </a:p>
        </p:txBody>
      </p:sp>
      <p:pic>
        <p:nvPicPr>
          <p:cNvPr id="1026" name="Picture 2">
            <a:extLst>
              <a:ext uri="{FF2B5EF4-FFF2-40B4-BE49-F238E27FC236}">
                <a16:creationId xmlns:a16="http://schemas.microsoft.com/office/drawing/2014/main" id="{D74CD157-CEAC-4B4D-8027-65ED30C7C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38" y="1885284"/>
            <a:ext cx="10525125" cy="4972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686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87E7D-1F98-C561-9295-58C56BF835D7}"/>
              </a:ext>
            </a:extLst>
          </p:cNvPr>
          <p:cNvSpPr>
            <a:spLocks noGrp="1"/>
          </p:cNvSpPr>
          <p:nvPr>
            <p:ph type="title"/>
          </p:nvPr>
        </p:nvSpPr>
        <p:spPr/>
        <p:txBody>
          <a:bodyPr/>
          <a:lstStyle/>
          <a:p>
            <a:r>
              <a:rPr lang="en-US" dirty="0"/>
              <a:t>OSI</a:t>
            </a:r>
          </a:p>
        </p:txBody>
      </p:sp>
      <p:sp>
        <p:nvSpPr>
          <p:cNvPr id="3" name="Content Placeholder 2">
            <a:extLst>
              <a:ext uri="{FF2B5EF4-FFF2-40B4-BE49-F238E27FC236}">
                <a16:creationId xmlns:a16="http://schemas.microsoft.com/office/drawing/2014/main" id="{BFC2AA29-3DB0-4FC8-CA1A-B459C3A1D281}"/>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1F888F1E-2AAE-1E9E-1349-FB0E9C860487}"/>
              </a:ext>
            </a:extLst>
          </p:cNvPr>
          <p:cNvPicPr>
            <a:picLocks noChangeAspect="1"/>
          </p:cNvPicPr>
          <p:nvPr/>
        </p:nvPicPr>
        <p:blipFill>
          <a:blip r:embed="rId2"/>
          <a:stretch>
            <a:fillRect/>
          </a:stretch>
        </p:blipFill>
        <p:spPr>
          <a:xfrm>
            <a:off x="2279374" y="1795813"/>
            <a:ext cx="7451666" cy="4956170"/>
          </a:xfrm>
          <a:prstGeom prst="rect">
            <a:avLst/>
          </a:prstGeom>
        </p:spPr>
      </p:pic>
    </p:spTree>
    <p:extLst>
      <p:ext uri="{BB962C8B-B14F-4D97-AF65-F5344CB8AC3E}">
        <p14:creationId xmlns:p14="http://schemas.microsoft.com/office/powerpoint/2010/main" val="4213357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42170-EB25-D441-9101-C0F1B100F524}"/>
              </a:ext>
            </a:extLst>
          </p:cNvPr>
          <p:cNvSpPr>
            <a:spLocks noGrp="1"/>
          </p:cNvSpPr>
          <p:nvPr>
            <p:ph type="title"/>
          </p:nvPr>
        </p:nvSpPr>
        <p:spPr/>
        <p:txBody>
          <a:bodyPr/>
          <a:lstStyle/>
          <a:p>
            <a:r>
              <a:rPr lang="en-US" dirty="0"/>
              <a:t>Packet Switching Network</a:t>
            </a:r>
          </a:p>
        </p:txBody>
      </p:sp>
      <p:pic>
        <p:nvPicPr>
          <p:cNvPr id="3074" name="Picture 2">
            <a:extLst>
              <a:ext uri="{FF2B5EF4-FFF2-40B4-BE49-F238E27FC236}">
                <a16:creationId xmlns:a16="http://schemas.microsoft.com/office/drawing/2014/main" id="{CB88881C-0336-AD49-ADC5-6755428894F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76904" y="1885285"/>
            <a:ext cx="9095895" cy="4109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193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DAF47-659C-4E48-8348-8AC174B11E9A}"/>
              </a:ext>
            </a:extLst>
          </p:cNvPr>
          <p:cNvSpPr>
            <a:spLocks noGrp="1"/>
          </p:cNvSpPr>
          <p:nvPr>
            <p:ph type="title"/>
          </p:nvPr>
        </p:nvSpPr>
        <p:spPr/>
        <p:txBody>
          <a:bodyPr/>
          <a:lstStyle/>
          <a:p>
            <a:r>
              <a:rPr lang="en-US" dirty="0"/>
              <a:t>From URL to IP address</a:t>
            </a:r>
          </a:p>
        </p:txBody>
      </p:sp>
      <p:sp>
        <p:nvSpPr>
          <p:cNvPr id="3" name="Content Placeholder 2">
            <a:extLst>
              <a:ext uri="{FF2B5EF4-FFF2-40B4-BE49-F238E27FC236}">
                <a16:creationId xmlns:a16="http://schemas.microsoft.com/office/drawing/2014/main" id="{0F637154-868B-F446-906B-9D1FDF1FEFDB}"/>
              </a:ext>
            </a:extLst>
          </p:cNvPr>
          <p:cNvSpPr>
            <a:spLocks noGrp="1"/>
          </p:cNvSpPr>
          <p:nvPr>
            <p:ph idx="1"/>
          </p:nvPr>
        </p:nvSpPr>
        <p:spPr>
          <a:xfrm>
            <a:off x="1030524" y="2423591"/>
            <a:ext cx="4438415" cy="3977209"/>
          </a:xfrm>
        </p:spPr>
        <p:txBody>
          <a:bodyPr/>
          <a:lstStyle/>
          <a:p>
            <a:r>
              <a:rPr lang="en-US" dirty="0"/>
              <a:t>Domain Name System</a:t>
            </a:r>
          </a:p>
          <a:p>
            <a:r>
              <a:rPr lang="en-US" dirty="0"/>
              <a:t>Translates your </a:t>
            </a:r>
            <a:r>
              <a:rPr lang="en-US" dirty="0">
                <a:hlinkClick r:id="rId3"/>
              </a:rPr>
              <a:t>www.Facebook.com</a:t>
            </a:r>
            <a:r>
              <a:rPr lang="en-US" dirty="0"/>
              <a:t> to a physical IP address</a:t>
            </a:r>
          </a:p>
          <a:p>
            <a:pPr lvl="1"/>
            <a:r>
              <a:rPr lang="en-US" dirty="0"/>
              <a:t>31.13.93.35</a:t>
            </a:r>
          </a:p>
          <a:p>
            <a:pPr lvl="1"/>
            <a:r>
              <a:rPr lang="en-US" dirty="0"/>
              <a:t>Enter this into your browser. It will load Facebook</a:t>
            </a:r>
          </a:p>
        </p:txBody>
      </p:sp>
      <p:pic>
        <p:nvPicPr>
          <p:cNvPr id="2052" name="Picture 4" descr="diagram: Your web browser goes through a number of steps to load a website. Alyssa Powell/Insider">
            <a:extLst>
              <a:ext uri="{FF2B5EF4-FFF2-40B4-BE49-F238E27FC236}">
                <a16:creationId xmlns:a16="http://schemas.microsoft.com/office/drawing/2014/main" id="{901D78A8-652C-CC4C-8D5F-10C6B4B609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8939" y="2224957"/>
            <a:ext cx="5903912" cy="463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234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FBDEE-F80F-DF3D-AE07-E40D9AAD8FA3}"/>
              </a:ext>
            </a:extLst>
          </p:cNvPr>
          <p:cNvSpPr>
            <a:spLocks noGrp="1"/>
          </p:cNvSpPr>
          <p:nvPr>
            <p:ph type="title"/>
          </p:nvPr>
        </p:nvSpPr>
        <p:spPr/>
        <p:txBody>
          <a:bodyPr/>
          <a:lstStyle/>
          <a:p>
            <a:r>
              <a:rPr lang="en-US" dirty="0"/>
              <a:t>Getting the IP address of a server</a:t>
            </a:r>
          </a:p>
        </p:txBody>
      </p:sp>
      <p:sp>
        <p:nvSpPr>
          <p:cNvPr id="3" name="Content Placeholder 2">
            <a:extLst>
              <a:ext uri="{FF2B5EF4-FFF2-40B4-BE49-F238E27FC236}">
                <a16:creationId xmlns:a16="http://schemas.microsoft.com/office/drawing/2014/main" id="{0E2D4516-CDDC-A64B-E0E8-17A08C069B0B}"/>
              </a:ext>
            </a:extLst>
          </p:cNvPr>
          <p:cNvSpPr>
            <a:spLocks noGrp="1"/>
          </p:cNvSpPr>
          <p:nvPr>
            <p:ph idx="1"/>
          </p:nvPr>
        </p:nvSpPr>
        <p:spPr/>
        <p:txBody>
          <a:bodyPr/>
          <a:lstStyle/>
          <a:p>
            <a:r>
              <a:rPr lang="en-US" dirty="0"/>
              <a:t>Ping</a:t>
            </a:r>
          </a:p>
          <a:p>
            <a:r>
              <a:rPr lang="en-US" dirty="0"/>
              <a:t>Traceroute or </a:t>
            </a:r>
            <a:r>
              <a:rPr lang="en-US" dirty="0" err="1"/>
              <a:t>tracert</a:t>
            </a:r>
            <a:endParaRPr lang="en-US" dirty="0"/>
          </a:p>
          <a:p>
            <a:r>
              <a:rPr lang="en-US" dirty="0" err="1"/>
              <a:t>NSlookup</a:t>
            </a:r>
            <a:endParaRPr lang="en-US" dirty="0"/>
          </a:p>
        </p:txBody>
      </p:sp>
    </p:spTree>
    <p:extLst>
      <p:ext uri="{BB962C8B-B14F-4D97-AF65-F5344CB8AC3E}">
        <p14:creationId xmlns:p14="http://schemas.microsoft.com/office/powerpoint/2010/main" val="1067038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92C30-B973-1942-B577-03A3BC5DF7D9}"/>
              </a:ext>
            </a:extLst>
          </p:cNvPr>
          <p:cNvSpPr>
            <a:spLocks noGrp="1"/>
          </p:cNvSpPr>
          <p:nvPr>
            <p:ph type="title"/>
          </p:nvPr>
        </p:nvSpPr>
        <p:spPr/>
        <p:txBody>
          <a:bodyPr/>
          <a:lstStyle/>
          <a:p>
            <a:r>
              <a:rPr lang="en-US" dirty="0"/>
              <a:t>Directions to Discovery Park</a:t>
            </a:r>
          </a:p>
        </p:txBody>
      </p:sp>
      <p:sp>
        <p:nvSpPr>
          <p:cNvPr id="3" name="Content Placeholder 2">
            <a:extLst>
              <a:ext uri="{FF2B5EF4-FFF2-40B4-BE49-F238E27FC236}">
                <a16:creationId xmlns:a16="http://schemas.microsoft.com/office/drawing/2014/main" id="{BC04794A-0508-754C-9956-50012B402DC1}"/>
              </a:ext>
            </a:extLst>
          </p:cNvPr>
          <p:cNvSpPr>
            <a:spLocks noGrp="1"/>
          </p:cNvSpPr>
          <p:nvPr>
            <p:ph idx="1"/>
          </p:nvPr>
        </p:nvSpPr>
        <p:spPr/>
        <p:txBody>
          <a:bodyPr>
            <a:normAutofit fontScale="92500" lnSpcReduction="20000"/>
          </a:bodyPr>
          <a:lstStyle/>
          <a:p>
            <a:r>
              <a:rPr lang="en-US" dirty="0"/>
              <a:t>I ask for directions to Discovery Park</a:t>
            </a:r>
          </a:p>
          <a:p>
            <a:r>
              <a:rPr lang="en-US" dirty="0"/>
              <a:t>Converts speech to text</a:t>
            </a:r>
          </a:p>
          <a:p>
            <a:r>
              <a:rPr lang="en-US" dirty="0"/>
              <a:t>Uses language analysis to determine my request is for directions</a:t>
            </a:r>
          </a:p>
          <a:p>
            <a:r>
              <a:rPr lang="en-US" dirty="0"/>
              <a:t>Passes that request off to the designated server</a:t>
            </a:r>
          </a:p>
          <a:p>
            <a:r>
              <a:rPr lang="en-US" dirty="0"/>
              <a:t>The GPS server determines if it is a valid destination</a:t>
            </a:r>
          </a:p>
          <a:p>
            <a:r>
              <a:rPr lang="en-US" dirty="0"/>
              <a:t>Converts Discovery Park to a Geo Location</a:t>
            </a:r>
          </a:p>
          <a:p>
            <a:r>
              <a:rPr lang="en-US" dirty="0"/>
              <a:t>Determines the fastest (and alternate routes to DP)</a:t>
            </a:r>
          </a:p>
          <a:p>
            <a:r>
              <a:rPr lang="en-US" dirty="0"/>
              <a:t>Presents the individual steps on my dashboard</a:t>
            </a:r>
          </a:p>
        </p:txBody>
      </p:sp>
    </p:spTree>
    <p:extLst>
      <p:ext uri="{BB962C8B-B14F-4D97-AF65-F5344CB8AC3E}">
        <p14:creationId xmlns:p14="http://schemas.microsoft.com/office/powerpoint/2010/main" val="2976840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05A3C-9028-D841-96B4-D9668BF83046}"/>
              </a:ext>
            </a:extLst>
          </p:cNvPr>
          <p:cNvSpPr>
            <a:spLocks noGrp="1"/>
          </p:cNvSpPr>
          <p:nvPr>
            <p:ph type="title"/>
          </p:nvPr>
        </p:nvSpPr>
        <p:spPr/>
        <p:txBody>
          <a:bodyPr/>
          <a:lstStyle/>
          <a:p>
            <a:r>
              <a:rPr lang="en-US" dirty="0"/>
              <a:t>Name that Port</a:t>
            </a:r>
          </a:p>
        </p:txBody>
      </p:sp>
      <p:sp>
        <p:nvSpPr>
          <p:cNvPr id="3" name="Content Placeholder 2">
            <a:extLst>
              <a:ext uri="{FF2B5EF4-FFF2-40B4-BE49-F238E27FC236}">
                <a16:creationId xmlns:a16="http://schemas.microsoft.com/office/drawing/2014/main" id="{9FF56D17-055C-6246-AF95-2E90610B3690}"/>
              </a:ext>
            </a:extLst>
          </p:cNvPr>
          <p:cNvSpPr>
            <a:spLocks noGrp="1"/>
          </p:cNvSpPr>
          <p:nvPr>
            <p:ph idx="1"/>
          </p:nvPr>
        </p:nvSpPr>
        <p:spPr>
          <a:xfrm>
            <a:off x="2194560" y="2052116"/>
            <a:ext cx="9107423" cy="4568140"/>
          </a:xfrm>
        </p:spPr>
        <p:txBody>
          <a:bodyPr>
            <a:normAutofit/>
          </a:bodyPr>
          <a:lstStyle/>
          <a:p>
            <a:pPr>
              <a:spcBef>
                <a:spcPts val="400"/>
              </a:spcBef>
              <a:spcAft>
                <a:spcPts val="0"/>
              </a:spcAft>
            </a:pPr>
            <a:r>
              <a:rPr lang="en-US" b="1" dirty="0">
                <a:latin typeface="-apple-system"/>
              </a:rPr>
              <a:t>Ports 20 and 21:</a:t>
            </a:r>
            <a:r>
              <a:rPr lang="en-US" dirty="0">
                <a:latin typeface="-apple-system"/>
              </a:rPr>
              <a:t> File Transfer Protocol (FTP). Transfer files from client and server.</a:t>
            </a:r>
          </a:p>
          <a:p>
            <a:pPr>
              <a:spcBef>
                <a:spcPts val="400"/>
              </a:spcBef>
              <a:spcAft>
                <a:spcPts val="0"/>
              </a:spcAft>
            </a:pPr>
            <a:r>
              <a:rPr lang="en-US" b="1" dirty="0">
                <a:latin typeface="-apple-system"/>
              </a:rPr>
              <a:t>Port 22:</a:t>
            </a:r>
            <a:r>
              <a:rPr lang="en-US" dirty="0">
                <a:latin typeface="-apple-system"/>
              </a:rPr>
              <a:t> Secure Shell (SSH). SSH is one of many </a:t>
            </a:r>
            <a:r>
              <a:rPr lang="en-US" dirty="0">
                <a:latin typeface="-apple-system"/>
                <a:hlinkClick r:id="rId2">
                  <a:extLst>
                    <a:ext uri="{A12FA001-AC4F-418D-AE19-62706E023703}">
                      <ahyp:hlinkClr xmlns:ahyp="http://schemas.microsoft.com/office/drawing/2018/hyperlinkcolor" val="tx"/>
                    </a:ext>
                  </a:extLst>
                </a:hlinkClick>
              </a:rPr>
              <a:t>tunneling</a:t>
            </a:r>
            <a:r>
              <a:rPr lang="en-US" dirty="0">
                <a:latin typeface="-apple-system"/>
              </a:rPr>
              <a:t> protocols that create secure network connections.</a:t>
            </a:r>
          </a:p>
          <a:p>
            <a:pPr>
              <a:spcBef>
                <a:spcPts val="400"/>
              </a:spcBef>
              <a:spcAft>
                <a:spcPts val="0"/>
              </a:spcAft>
            </a:pPr>
            <a:r>
              <a:rPr lang="en-US" b="1" dirty="0">
                <a:latin typeface="-apple-system"/>
              </a:rPr>
              <a:t>Port 25:</a:t>
            </a:r>
            <a:r>
              <a:rPr lang="en-US" dirty="0">
                <a:latin typeface="-apple-system"/>
              </a:rPr>
              <a:t> Simple Mail Transfer Protocol (SMTP) </a:t>
            </a:r>
          </a:p>
          <a:p>
            <a:pPr>
              <a:spcBef>
                <a:spcPts val="400"/>
              </a:spcBef>
              <a:spcAft>
                <a:spcPts val="0"/>
              </a:spcAft>
            </a:pPr>
            <a:r>
              <a:rPr lang="en-US" b="1" dirty="0">
                <a:latin typeface="-apple-system"/>
              </a:rPr>
              <a:t>Port 53:</a:t>
            </a:r>
            <a:r>
              <a:rPr lang="en-US" dirty="0">
                <a:solidFill>
                  <a:srgbClr val="FF0000"/>
                </a:solidFill>
                <a:latin typeface="-apple-system"/>
              </a:rPr>
              <a:t> </a:t>
            </a:r>
            <a:r>
              <a:rPr lang="en-US" dirty="0">
                <a:solidFill>
                  <a:srgbClr val="FF0000"/>
                </a:solidFill>
                <a:latin typeface="-apple-system"/>
                <a:hlinkClick r:id="rId3">
                  <a:extLst>
                    <a:ext uri="{A12FA001-AC4F-418D-AE19-62706E023703}">
                      <ahyp:hlinkClr xmlns:ahyp="http://schemas.microsoft.com/office/drawing/2018/hyperlinkcolor" val="tx"/>
                    </a:ext>
                  </a:extLst>
                </a:hlinkClick>
              </a:rPr>
              <a:t>Domain Name System (DNS)</a:t>
            </a:r>
            <a:r>
              <a:rPr lang="en-US" dirty="0">
                <a:solidFill>
                  <a:srgbClr val="FF0000"/>
                </a:solidFill>
                <a:latin typeface="-apple-system"/>
              </a:rPr>
              <a:t>. </a:t>
            </a:r>
            <a:r>
              <a:rPr lang="en-US" dirty="0">
                <a:latin typeface="-apple-system"/>
              </a:rPr>
              <a:t>DNS matches human-readable </a:t>
            </a:r>
            <a:r>
              <a:rPr lang="en-US" dirty="0">
                <a:latin typeface="-apple-system"/>
                <a:hlinkClick r:id="rId4">
                  <a:extLst>
                    <a:ext uri="{A12FA001-AC4F-418D-AE19-62706E023703}">
                      <ahyp:hlinkClr xmlns:ahyp="http://schemas.microsoft.com/office/drawing/2018/hyperlinkcolor" val="tx"/>
                    </a:ext>
                  </a:extLst>
                </a:hlinkClick>
              </a:rPr>
              <a:t>domain names</a:t>
            </a:r>
            <a:r>
              <a:rPr lang="en-US" dirty="0">
                <a:latin typeface="-apple-system"/>
              </a:rPr>
              <a:t> to machine-readable IP addresses</a:t>
            </a:r>
          </a:p>
          <a:p>
            <a:pPr>
              <a:spcBef>
                <a:spcPts val="400"/>
              </a:spcBef>
              <a:spcAft>
                <a:spcPts val="0"/>
              </a:spcAft>
            </a:pPr>
            <a:r>
              <a:rPr lang="en-US" b="1" dirty="0">
                <a:solidFill>
                  <a:schemeClr val="tx2">
                    <a:lumMod val="50000"/>
                  </a:schemeClr>
                </a:solidFill>
                <a:latin typeface="-apple-system"/>
              </a:rPr>
              <a:t>Port 80:</a:t>
            </a:r>
            <a:r>
              <a:rPr lang="en-US" dirty="0">
                <a:solidFill>
                  <a:schemeClr val="tx2">
                    <a:lumMod val="50000"/>
                  </a:schemeClr>
                </a:solidFill>
                <a:latin typeface="-apple-system"/>
              </a:rPr>
              <a:t> Hypertext Transfer Protocol (HTTP). Makes the WWW possible.</a:t>
            </a:r>
          </a:p>
          <a:p>
            <a:pPr>
              <a:spcBef>
                <a:spcPts val="400"/>
              </a:spcBef>
              <a:spcAft>
                <a:spcPts val="0"/>
              </a:spcAft>
            </a:pPr>
            <a:r>
              <a:rPr lang="en-US" b="1" dirty="0">
                <a:latin typeface="-apple-system"/>
              </a:rPr>
              <a:t>Port 123:</a:t>
            </a:r>
            <a:r>
              <a:rPr lang="en-US" dirty="0">
                <a:latin typeface="-apple-system"/>
              </a:rPr>
              <a:t> </a:t>
            </a:r>
            <a:r>
              <a:rPr lang="en-US" dirty="0">
                <a:latin typeface="-apple-system"/>
                <a:hlinkClick r:id="rId5">
                  <a:extLst>
                    <a:ext uri="{A12FA001-AC4F-418D-AE19-62706E023703}">
                      <ahyp:hlinkClr xmlns:ahyp="http://schemas.microsoft.com/office/drawing/2018/hyperlinkcolor" val="tx"/>
                    </a:ext>
                  </a:extLst>
                </a:hlinkClick>
              </a:rPr>
              <a:t>Network Time Protocol (NTP)</a:t>
            </a:r>
            <a:r>
              <a:rPr lang="en-US" dirty="0">
                <a:latin typeface="-apple-system"/>
              </a:rPr>
              <a:t>. NTP allows computer clocks to sync with each other, a process that is essential for </a:t>
            </a:r>
            <a:r>
              <a:rPr lang="en-US" dirty="0">
                <a:latin typeface="-apple-system"/>
                <a:hlinkClick r:id="rId6">
                  <a:extLst>
                    <a:ext uri="{A12FA001-AC4F-418D-AE19-62706E023703}">
                      <ahyp:hlinkClr xmlns:ahyp="http://schemas.microsoft.com/office/drawing/2018/hyperlinkcolor" val="tx"/>
                    </a:ext>
                  </a:extLst>
                </a:hlinkClick>
              </a:rPr>
              <a:t>encryption</a:t>
            </a:r>
            <a:r>
              <a:rPr lang="en-US" dirty="0">
                <a:latin typeface="-apple-system"/>
              </a:rPr>
              <a:t>.</a:t>
            </a:r>
          </a:p>
          <a:p>
            <a:pPr>
              <a:spcBef>
                <a:spcPts val="400"/>
              </a:spcBef>
              <a:spcAft>
                <a:spcPts val="0"/>
              </a:spcAft>
            </a:pPr>
            <a:r>
              <a:rPr lang="en-US" b="1" dirty="0">
                <a:latin typeface="-apple-system"/>
              </a:rPr>
              <a:t>Port 443:</a:t>
            </a:r>
            <a:r>
              <a:rPr lang="en-US" dirty="0">
                <a:latin typeface="-apple-system"/>
              </a:rPr>
              <a:t> </a:t>
            </a:r>
            <a:r>
              <a:rPr lang="en-US" dirty="0">
                <a:latin typeface="-apple-system"/>
                <a:hlinkClick r:id="rId7">
                  <a:extLst>
                    <a:ext uri="{A12FA001-AC4F-418D-AE19-62706E023703}">
                      <ahyp:hlinkClr xmlns:ahyp="http://schemas.microsoft.com/office/drawing/2018/hyperlinkcolor" val="tx"/>
                    </a:ext>
                  </a:extLst>
                </a:hlinkClick>
              </a:rPr>
              <a:t>HTTP Secure (HTTPS)</a:t>
            </a:r>
            <a:r>
              <a:rPr lang="en-US" dirty="0">
                <a:latin typeface="-apple-system"/>
              </a:rPr>
              <a:t>. HTTPS is the secure and encrypted version of HTTP. </a:t>
            </a:r>
          </a:p>
          <a:p>
            <a:pPr>
              <a:spcBef>
                <a:spcPts val="400"/>
              </a:spcBef>
              <a:spcAft>
                <a:spcPts val="0"/>
              </a:spcAft>
            </a:pPr>
            <a:endParaRPr lang="en-US" dirty="0"/>
          </a:p>
        </p:txBody>
      </p:sp>
    </p:spTree>
    <p:extLst>
      <p:ext uri="{BB962C8B-B14F-4D97-AF65-F5344CB8AC3E}">
        <p14:creationId xmlns:p14="http://schemas.microsoft.com/office/powerpoint/2010/main" val="3583512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05A3C-9028-D841-96B4-D9668BF83046}"/>
              </a:ext>
            </a:extLst>
          </p:cNvPr>
          <p:cNvSpPr>
            <a:spLocks noGrp="1"/>
          </p:cNvSpPr>
          <p:nvPr>
            <p:ph type="title"/>
          </p:nvPr>
        </p:nvSpPr>
        <p:spPr/>
        <p:txBody>
          <a:bodyPr/>
          <a:lstStyle/>
          <a:p>
            <a:r>
              <a:rPr lang="en-US" dirty="0"/>
              <a:t>Each port severs a function</a:t>
            </a:r>
          </a:p>
        </p:txBody>
      </p:sp>
      <p:sp>
        <p:nvSpPr>
          <p:cNvPr id="3" name="Content Placeholder 2">
            <a:extLst>
              <a:ext uri="{FF2B5EF4-FFF2-40B4-BE49-F238E27FC236}">
                <a16:creationId xmlns:a16="http://schemas.microsoft.com/office/drawing/2014/main" id="{9FF56D17-055C-6246-AF95-2E90610B3690}"/>
              </a:ext>
            </a:extLst>
          </p:cNvPr>
          <p:cNvSpPr>
            <a:spLocks noGrp="1"/>
          </p:cNvSpPr>
          <p:nvPr>
            <p:ph idx="1"/>
          </p:nvPr>
        </p:nvSpPr>
        <p:spPr>
          <a:xfrm>
            <a:off x="2194560" y="2052116"/>
            <a:ext cx="9107423" cy="4568140"/>
          </a:xfrm>
        </p:spPr>
        <p:txBody>
          <a:bodyPr>
            <a:normAutofit/>
          </a:bodyPr>
          <a:lstStyle/>
          <a:p>
            <a:pPr>
              <a:spcBef>
                <a:spcPts val="400"/>
              </a:spcBef>
              <a:spcAft>
                <a:spcPts val="0"/>
              </a:spcAft>
            </a:pPr>
            <a:r>
              <a:rPr lang="en-US" dirty="0"/>
              <a:t>The previous slide showed some of the many server ports</a:t>
            </a:r>
          </a:p>
          <a:p>
            <a:pPr>
              <a:spcBef>
                <a:spcPts val="400"/>
              </a:spcBef>
              <a:spcAft>
                <a:spcPts val="0"/>
              </a:spcAft>
            </a:pPr>
            <a:r>
              <a:rPr lang="en-US" dirty="0"/>
              <a:t>A server is not relegated to a single task</a:t>
            </a:r>
          </a:p>
          <a:p>
            <a:pPr>
              <a:spcBef>
                <a:spcPts val="400"/>
              </a:spcBef>
              <a:spcAft>
                <a:spcPts val="0"/>
              </a:spcAft>
            </a:pPr>
            <a:r>
              <a:rPr lang="en-US" dirty="0"/>
              <a:t>A physical server can service multiple ports; database, web, email</a:t>
            </a:r>
          </a:p>
          <a:p>
            <a:pPr>
              <a:spcBef>
                <a:spcPts val="400"/>
              </a:spcBef>
              <a:spcAft>
                <a:spcPts val="0"/>
              </a:spcAft>
            </a:pPr>
            <a:r>
              <a:rPr lang="en-US" dirty="0"/>
              <a:t>But then they all compete for the same CPU resource</a:t>
            </a:r>
          </a:p>
          <a:p>
            <a:pPr>
              <a:spcBef>
                <a:spcPts val="400"/>
              </a:spcBef>
              <a:spcAft>
                <a:spcPts val="0"/>
              </a:spcAft>
            </a:pPr>
            <a:r>
              <a:rPr lang="en-US" dirty="0"/>
              <a:t>While they can reside on the same device they are usually segregated</a:t>
            </a:r>
          </a:p>
        </p:txBody>
      </p:sp>
    </p:spTree>
    <p:extLst>
      <p:ext uri="{BB962C8B-B14F-4D97-AF65-F5344CB8AC3E}">
        <p14:creationId xmlns:p14="http://schemas.microsoft.com/office/powerpoint/2010/main" val="2118925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FC50A-3662-E54E-92DE-84B4EEE25F85}"/>
              </a:ext>
            </a:extLst>
          </p:cNvPr>
          <p:cNvSpPr>
            <a:spLocks noGrp="1"/>
          </p:cNvSpPr>
          <p:nvPr>
            <p:ph type="title"/>
          </p:nvPr>
        </p:nvSpPr>
        <p:spPr/>
        <p:txBody>
          <a:bodyPr/>
          <a:lstStyle/>
          <a:p>
            <a:r>
              <a:rPr lang="en-US" dirty="0"/>
              <a:t>What does a server do</a:t>
            </a:r>
          </a:p>
        </p:txBody>
      </p:sp>
      <p:sp>
        <p:nvSpPr>
          <p:cNvPr id="3" name="Content Placeholder 2">
            <a:extLst>
              <a:ext uri="{FF2B5EF4-FFF2-40B4-BE49-F238E27FC236}">
                <a16:creationId xmlns:a16="http://schemas.microsoft.com/office/drawing/2014/main" id="{42A14EB7-EC7C-DF4B-A716-113E942DF7EA}"/>
              </a:ext>
            </a:extLst>
          </p:cNvPr>
          <p:cNvSpPr>
            <a:spLocks noGrp="1"/>
          </p:cNvSpPr>
          <p:nvPr>
            <p:ph idx="1"/>
          </p:nvPr>
        </p:nvSpPr>
        <p:spPr>
          <a:xfrm>
            <a:off x="2773599" y="1714500"/>
            <a:ext cx="7796540" cy="4896162"/>
          </a:xfrm>
        </p:spPr>
        <p:txBody>
          <a:bodyPr>
            <a:normAutofit/>
          </a:bodyPr>
          <a:lstStyle/>
          <a:p>
            <a:r>
              <a:rPr lang="en-US" dirty="0"/>
              <a:t>Does an infinite loop</a:t>
            </a:r>
          </a:p>
          <a:p>
            <a:pPr lvl="1"/>
            <a:r>
              <a:rPr lang="en-US" dirty="0"/>
              <a:t>Listens for a request on a particular port</a:t>
            </a:r>
          </a:p>
          <a:p>
            <a:pPr lvl="1"/>
            <a:r>
              <a:rPr lang="en-US" dirty="0"/>
              <a:t>Responds to a request for a </a:t>
            </a:r>
            <a:r>
              <a:rPr lang="en-US" b="1" dirty="0">
                <a:solidFill>
                  <a:schemeClr val="accent2">
                    <a:lumMod val="60000"/>
                    <a:lumOff val="40000"/>
                  </a:schemeClr>
                </a:solidFill>
              </a:rPr>
              <a:t>resource</a:t>
            </a:r>
            <a:r>
              <a:rPr lang="en-US" dirty="0"/>
              <a:t>. The</a:t>
            </a:r>
            <a:r>
              <a:rPr lang="en-US" b="1" dirty="0"/>
              <a:t> </a:t>
            </a:r>
            <a:r>
              <a:rPr lang="en-US" b="1" dirty="0">
                <a:solidFill>
                  <a:schemeClr val="accent2">
                    <a:lumMod val="60000"/>
                    <a:lumOff val="40000"/>
                  </a:schemeClr>
                </a:solidFill>
              </a:rPr>
              <a:t>R</a:t>
            </a:r>
            <a:r>
              <a:rPr lang="en-US" dirty="0"/>
              <a:t> of U</a:t>
            </a:r>
            <a:r>
              <a:rPr lang="en-US" b="1" dirty="0">
                <a:solidFill>
                  <a:schemeClr val="accent2">
                    <a:lumMod val="60000"/>
                    <a:lumOff val="40000"/>
                  </a:schemeClr>
                </a:solidFill>
              </a:rPr>
              <a:t>R</a:t>
            </a:r>
            <a:r>
              <a:rPr lang="en-US" dirty="0"/>
              <a:t>L</a:t>
            </a:r>
          </a:p>
          <a:p>
            <a:pPr lvl="2"/>
            <a:r>
              <a:rPr lang="en-US" dirty="0"/>
              <a:t>File, HTML, JSON, JavaScript</a:t>
            </a:r>
          </a:p>
          <a:p>
            <a:r>
              <a:rPr lang="en-US" dirty="0"/>
              <a:t>Browser makes a request and waits for that response. </a:t>
            </a:r>
          </a:p>
          <a:p>
            <a:pPr lvl="1"/>
            <a:r>
              <a:rPr lang="en-US" dirty="0"/>
              <a:t>Until recently this was all HTML (we see more JSON now)</a:t>
            </a:r>
          </a:p>
          <a:p>
            <a:pPr lvl="2"/>
            <a:r>
              <a:rPr lang="en-US" dirty="0"/>
              <a:t>Causing the page to reload (or be dynamically created)</a:t>
            </a:r>
          </a:p>
          <a:p>
            <a:pPr lvl="1"/>
            <a:endParaRPr lang="en-US" dirty="0"/>
          </a:p>
        </p:txBody>
      </p:sp>
    </p:spTree>
    <p:extLst>
      <p:ext uri="{BB962C8B-B14F-4D97-AF65-F5344CB8AC3E}">
        <p14:creationId xmlns:p14="http://schemas.microsoft.com/office/powerpoint/2010/main" val="81204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3C9A8-B1B5-E99D-1488-5851782D71F7}"/>
              </a:ext>
            </a:extLst>
          </p:cNvPr>
          <p:cNvSpPr>
            <a:spLocks noGrp="1"/>
          </p:cNvSpPr>
          <p:nvPr>
            <p:ph type="title"/>
          </p:nvPr>
        </p:nvSpPr>
        <p:spPr/>
        <p:txBody>
          <a:bodyPr/>
          <a:lstStyle/>
          <a:p>
            <a:r>
              <a:rPr lang="en-US" dirty="0"/>
              <a:t>Class resources</a:t>
            </a:r>
          </a:p>
        </p:txBody>
      </p:sp>
      <p:sp>
        <p:nvSpPr>
          <p:cNvPr id="3" name="Content Placeholder 2">
            <a:extLst>
              <a:ext uri="{FF2B5EF4-FFF2-40B4-BE49-F238E27FC236}">
                <a16:creationId xmlns:a16="http://schemas.microsoft.com/office/drawing/2014/main" id="{85AE91CE-CF0B-3555-B09C-0C2107BA1090}"/>
              </a:ext>
            </a:extLst>
          </p:cNvPr>
          <p:cNvSpPr>
            <a:spLocks noGrp="1"/>
          </p:cNvSpPr>
          <p:nvPr>
            <p:ph idx="1"/>
          </p:nvPr>
        </p:nvSpPr>
        <p:spPr>
          <a:xfrm>
            <a:off x="2773599" y="2052116"/>
            <a:ext cx="7796540" cy="929623"/>
          </a:xfrm>
        </p:spPr>
        <p:txBody>
          <a:bodyPr/>
          <a:lstStyle/>
          <a:p>
            <a:r>
              <a:rPr lang="en-US" dirty="0"/>
              <a:t>LinkedIn Learning</a:t>
            </a:r>
          </a:p>
          <a:p>
            <a:pPr lvl="1"/>
            <a:r>
              <a:rPr lang="en-US" dirty="0"/>
              <a:t>Great resource because you are a UNT student</a:t>
            </a:r>
          </a:p>
        </p:txBody>
      </p:sp>
      <p:pic>
        <p:nvPicPr>
          <p:cNvPr id="5" name="Picture 4">
            <a:extLst>
              <a:ext uri="{FF2B5EF4-FFF2-40B4-BE49-F238E27FC236}">
                <a16:creationId xmlns:a16="http://schemas.microsoft.com/office/drawing/2014/main" id="{0EF3084F-622F-DECE-F022-3F50075FCC21}"/>
              </a:ext>
            </a:extLst>
          </p:cNvPr>
          <p:cNvPicPr>
            <a:picLocks noChangeAspect="1"/>
          </p:cNvPicPr>
          <p:nvPr/>
        </p:nvPicPr>
        <p:blipFill rotWithShape="1">
          <a:blip r:embed="rId2"/>
          <a:srcRect r="11177"/>
          <a:stretch/>
        </p:blipFill>
        <p:spPr>
          <a:xfrm>
            <a:off x="1192065" y="3148571"/>
            <a:ext cx="9378074" cy="3007574"/>
          </a:xfrm>
          <a:prstGeom prst="rect">
            <a:avLst/>
          </a:prstGeom>
        </p:spPr>
      </p:pic>
    </p:spTree>
    <p:extLst>
      <p:ext uri="{BB962C8B-B14F-4D97-AF65-F5344CB8AC3E}">
        <p14:creationId xmlns:p14="http://schemas.microsoft.com/office/powerpoint/2010/main" val="4193106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9D6E0-924F-D84E-83E9-AC15BD913332}"/>
              </a:ext>
            </a:extLst>
          </p:cNvPr>
          <p:cNvSpPr>
            <a:spLocks noGrp="1"/>
          </p:cNvSpPr>
          <p:nvPr>
            <p:ph type="title"/>
          </p:nvPr>
        </p:nvSpPr>
        <p:spPr/>
        <p:txBody>
          <a:bodyPr/>
          <a:lstStyle/>
          <a:p>
            <a:r>
              <a:rPr lang="en-US" dirty="0"/>
              <a:t>Terms</a:t>
            </a:r>
          </a:p>
        </p:txBody>
      </p:sp>
      <p:sp>
        <p:nvSpPr>
          <p:cNvPr id="3" name="Content Placeholder 2">
            <a:extLst>
              <a:ext uri="{FF2B5EF4-FFF2-40B4-BE49-F238E27FC236}">
                <a16:creationId xmlns:a16="http://schemas.microsoft.com/office/drawing/2014/main" id="{FA8017B1-2527-D94B-81BB-F5F934E7C696}"/>
              </a:ext>
            </a:extLst>
          </p:cNvPr>
          <p:cNvSpPr>
            <a:spLocks noGrp="1"/>
          </p:cNvSpPr>
          <p:nvPr>
            <p:ph idx="1"/>
          </p:nvPr>
        </p:nvSpPr>
        <p:spPr>
          <a:xfrm>
            <a:off x="2773599" y="1402080"/>
            <a:ext cx="7796540" cy="4647864"/>
          </a:xfrm>
        </p:spPr>
        <p:txBody>
          <a:bodyPr>
            <a:normAutofit/>
          </a:bodyPr>
          <a:lstStyle/>
          <a:p>
            <a:r>
              <a:rPr lang="en-US" dirty="0"/>
              <a:t>Client – the browser</a:t>
            </a:r>
          </a:p>
          <a:p>
            <a:r>
              <a:rPr lang="en-US" dirty="0"/>
              <a:t>Server – Destination resource to respond to Client request</a:t>
            </a:r>
          </a:p>
          <a:p>
            <a:pPr lvl="1"/>
            <a:r>
              <a:rPr lang="en-US" dirty="0"/>
              <a:t>Usually single purpose (web server and DB not on same machine)</a:t>
            </a:r>
          </a:p>
          <a:p>
            <a:r>
              <a:rPr lang="en-US" dirty="0"/>
              <a:t>HTML – Hyper Text Markup Language</a:t>
            </a:r>
          </a:p>
          <a:p>
            <a:r>
              <a:rPr lang="en-US" dirty="0"/>
              <a:t>HTTP – is the Hyper Text Transport Protocol</a:t>
            </a:r>
          </a:p>
          <a:p>
            <a:pPr lvl="1"/>
            <a:r>
              <a:rPr lang="en-US" dirty="0"/>
              <a:t>Stateless – doesn’t remember you from one visit to the next</a:t>
            </a:r>
          </a:p>
          <a:p>
            <a:pPr lvl="1"/>
            <a:r>
              <a:rPr lang="en-US" dirty="0"/>
              <a:t>User port 80</a:t>
            </a:r>
          </a:p>
          <a:p>
            <a:pPr lvl="1"/>
            <a:r>
              <a:rPr lang="en-US" dirty="0"/>
              <a:t>Text based</a:t>
            </a:r>
          </a:p>
        </p:txBody>
      </p:sp>
    </p:spTree>
    <p:extLst>
      <p:ext uri="{BB962C8B-B14F-4D97-AF65-F5344CB8AC3E}">
        <p14:creationId xmlns:p14="http://schemas.microsoft.com/office/powerpoint/2010/main" val="1233830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9D6E0-924F-D84E-83E9-AC15BD913332}"/>
              </a:ext>
            </a:extLst>
          </p:cNvPr>
          <p:cNvSpPr>
            <a:spLocks noGrp="1"/>
          </p:cNvSpPr>
          <p:nvPr>
            <p:ph type="title"/>
          </p:nvPr>
        </p:nvSpPr>
        <p:spPr/>
        <p:txBody>
          <a:bodyPr/>
          <a:lstStyle/>
          <a:p>
            <a:r>
              <a:rPr lang="en-US" dirty="0"/>
              <a:t>Terms</a:t>
            </a:r>
          </a:p>
        </p:txBody>
      </p:sp>
      <p:sp>
        <p:nvSpPr>
          <p:cNvPr id="3" name="Content Placeholder 2">
            <a:extLst>
              <a:ext uri="{FF2B5EF4-FFF2-40B4-BE49-F238E27FC236}">
                <a16:creationId xmlns:a16="http://schemas.microsoft.com/office/drawing/2014/main" id="{FA8017B1-2527-D94B-81BB-F5F934E7C696}"/>
              </a:ext>
            </a:extLst>
          </p:cNvPr>
          <p:cNvSpPr>
            <a:spLocks noGrp="1"/>
          </p:cNvSpPr>
          <p:nvPr>
            <p:ph idx="1"/>
          </p:nvPr>
        </p:nvSpPr>
        <p:spPr>
          <a:xfrm>
            <a:off x="2773599" y="1402079"/>
            <a:ext cx="7796540" cy="5058681"/>
          </a:xfrm>
        </p:spPr>
        <p:txBody>
          <a:bodyPr>
            <a:normAutofit/>
          </a:bodyPr>
          <a:lstStyle/>
          <a:p>
            <a:r>
              <a:rPr lang="en-US" sz="2400" dirty="0"/>
              <a:t>Cookies - How Amazon tracks you</a:t>
            </a:r>
          </a:p>
          <a:p>
            <a:pPr lvl="1"/>
            <a:r>
              <a:rPr lang="en-US" sz="2000" dirty="0"/>
              <a:t>A ‘session’ is created, and a cookie is saved on your computer</a:t>
            </a:r>
          </a:p>
          <a:p>
            <a:pPr lvl="1"/>
            <a:r>
              <a:rPr lang="en-US" sz="2000" dirty="0"/>
              <a:t>Which can be queried or given to the server to associate you with your cart in the database</a:t>
            </a:r>
          </a:p>
          <a:p>
            <a:pPr lvl="1"/>
            <a:r>
              <a:rPr lang="en-US" sz="2000" dirty="0">
                <a:solidFill>
                  <a:srgbClr val="FF0000"/>
                </a:solidFill>
              </a:rPr>
              <a:t>They are used to establish and maintain an HTTP session</a:t>
            </a:r>
          </a:p>
          <a:p>
            <a:r>
              <a:rPr lang="en-US" sz="2400" dirty="0"/>
              <a:t>CRUD – Create, Read, Update, Delete</a:t>
            </a:r>
          </a:p>
        </p:txBody>
      </p:sp>
    </p:spTree>
    <p:extLst>
      <p:ext uri="{BB962C8B-B14F-4D97-AF65-F5344CB8AC3E}">
        <p14:creationId xmlns:p14="http://schemas.microsoft.com/office/powerpoint/2010/main" val="666929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9FCB8-35BB-2A49-A14E-0DC9BA888314}"/>
              </a:ext>
            </a:extLst>
          </p:cNvPr>
          <p:cNvSpPr>
            <a:spLocks noGrp="1"/>
          </p:cNvSpPr>
          <p:nvPr>
            <p:ph type="title"/>
          </p:nvPr>
        </p:nvSpPr>
        <p:spPr/>
        <p:txBody>
          <a:bodyPr>
            <a:normAutofit/>
          </a:bodyPr>
          <a:lstStyle/>
          <a:p>
            <a:r>
              <a:rPr lang="en-US" dirty="0"/>
              <a:t>HTTP Verbs</a:t>
            </a:r>
            <a:br>
              <a:rPr lang="en-US" dirty="0"/>
            </a:br>
            <a:r>
              <a:rPr lang="en-US" sz="2800" dirty="0"/>
              <a:t>How we communicate with a server</a:t>
            </a:r>
            <a:endParaRPr lang="en-US" dirty="0"/>
          </a:p>
        </p:txBody>
      </p:sp>
      <p:sp>
        <p:nvSpPr>
          <p:cNvPr id="3" name="Content Placeholder 2">
            <a:extLst>
              <a:ext uri="{FF2B5EF4-FFF2-40B4-BE49-F238E27FC236}">
                <a16:creationId xmlns:a16="http://schemas.microsoft.com/office/drawing/2014/main" id="{855E47B5-A45E-FC4E-A37A-193DA8FA44B8}"/>
              </a:ext>
            </a:extLst>
          </p:cNvPr>
          <p:cNvSpPr>
            <a:spLocks noGrp="1"/>
          </p:cNvSpPr>
          <p:nvPr>
            <p:ph idx="1"/>
          </p:nvPr>
        </p:nvSpPr>
        <p:spPr/>
        <p:txBody>
          <a:bodyPr>
            <a:normAutofit/>
          </a:bodyPr>
          <a:lstStyle/>
          <a:p>
            <a:r>
              <a:rPr lang="en-US" dirty="0"/>
              <a:t>HTTP Verb		Corresponding CRUD action</a:t>
            </a:r>
          </a:p>
          <a:p>
            <a:pPr lvl="1"/>
            <a:r>
              <a:rPr lang="en-US" dirty="0"/>
              <a:t>GET		Read</a:t>
            </a:r>
          </a:p>
          <a:p>
            <a:pPr lvl="1"/>
            <a:r>
              <a:rPr lang="en-US" dirty="0"/>
              <a:t>POST		Create</a:t>
            </a:r>
          </a:p>
          <a:p>
            <a:pPr lvl="1"/>
            <a:r>
              <a:rPr lang="en-US" dirty="0"/>
              <a:t>PUT/PATCH	Update</a:t>
            </a:r>
          </a:p>
          <a:p>
            <a:pPr lvl="1"/>
            <a:r>
              <a:rPr lang="en-US" dirty="0"/>
              <a:t>DELETE		Delete</a:t>
            </a:r>
          </a:p>
        </p:txBody>
      </p:sp>
    </p:spTree>
    <p:extLst>
      <p:ext uri="{BB962C8B-B14F-4D97-AF65-F5344CB8AC3E}">
        <p14:creationId xmlns:p14="http://schemas.microsoft.com/office/powerpoint/2010/main" val="2737232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C7C41-3015-874C-8D8F-2367A62F19BB}"/>
              </a:ext>
            </a:extLst>
          </p:cNvPr>
          <p:cNvSpPr>
            <a:spLocks noGrp="1"/>
          </p:cNvSpPr>
          <p:nvPr>
            <p:ph type="title"/>
          </p:nvPr>
        </p:nvSpPr>
        <p:spPr/>
        <p:txBody>
          <a:bodyPr/>
          <a:lstStyle/>
          <a:p>
            <a:r>
              <a:rPr lang="en-US" dirty="0"/>
              <a:t>HTTP Response Codes</a:t>
            </a:r>
          </a:p>
        </p:txBody>
      </p:sp>
      <p:sp>
        <p:nvSpPr>
          <p:cNvPr id="3" name="Content Placeholder 2">
            <a:extLst>
              <a:ext uri="{FF2B5EF4-FFF2-40B4-BE49-F238E27FC236}">
                <a16:creationId xmlns:a16="http://schemas.microsoft.com/office/drawing/2014/main" id="{A02FFBC4-BF12-1442-8F83-2BA0027B227D}"/>
              </a:ext>
            </a:extLst>
          </p:cNvPr>
          <p:cNvSpPr>
            <a:spLocks noGrp="1"/>
          </p:cNvSpPr>
          <p:nvPr>
            <p:ph idx="1"/>
          </p:nvPr>
        </p:nvSpPr>
        <p:spPr/>
        <p:txBody>
          <a:bodyPr/>
          <a:lstStyle/>
          <a:p>
            <a:r>
              <a:rPr lang="en-US" u="sng" dirty="0">
                <a:hlinkClick r:id="rId2"/>
              </a:rPr>
              <a:t>Informational responses</a:t>
            </a:r>
            <a:r>
              <a:rPr lang="en-US" dirty="0"/>
              <a:t> (100–199)</a:t>
            </a:r>
          </a:p>
          <a:p>
            <a:r>
              <a:rPr lang="en-US" u="sng" dirty="0">
                <a:hlinkClick r:id="rId3"/>
              </a:rPr>
              <a:t>Successful responses</a:t>
            </a:r>
            <a:r>
              <a:rPr lang="en-US" dirty="0"/>
              <a:t> (200–299)</a:t>
            </a:r>
          </a:p>
          <a:p>
            <a:r>
              <a:rPr lang="en-US" u="sng" dirty="0">
                <a:hlinkClick r:id="rId4"/>
              </a:rPr>
              <a:t>Redirects</a:t>
            </a:r>
            <a:r>
              <a:rPr lang="en-US" dirty="0"/>
              <a:t> (300–399)</a:t>
            </a:r>
          </a:p>
          <a:p>
            <a:r>
              <a:rPr lang="en-US" u="sng" dirty="0">
                <a:hlinkClick r:id="rId5"/>
              </a:rPr>
              <a:t>Client errors</a:t>
            </a:r>
            <a:r>
              <a:rPr lang="en-US" dirty="0"/>
              <a:t> (400–499)</a:t>
            </a:r>
          </a:p>
          <a:p>
            <a:r>
              <a:rPr lang="en-US" u="sng" dirty="0">
                <a:hlinkClick r:id="rId6"/>
              </a:rPr>
              <a:t>Server errors</a:t>
            </a:r>
            <a:r>
              <a:rPr lang="en-US" dirty="0"/>
              <a:t> (500–599)</a:t>
            </a:r>
          </a:p>
          <a:p>
            <a:r>
              <a:rPr lang="en-US" dirty="0">
                <a:hlinkClick r:id="rId7"/>
              </a:rPr>
              <a:t>https://developer.mozilla.org/en-US/docs/Web/HTTP/Status</a:t>
            </a:r>
            <a:endParaRPr lang="en-US" dirty="0"/>
          </a:p>
          <a:p>
            <a:endParaRPr lang="en-US" dirty="0"/>
          </a:p>
        </p:txBody>
      </p:sp>
    </p:spTree>
    <p:extLst>
      <p:ext uri="{BB962C8B-B14F-4D97-AF65-F5344CB8AC3E}">
        <p14:creationId xmlns:p14="http://schemas.microsoft.com/office/powerpoint/2010/main" val="2167632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09A3-8190-9A45-B347-D5E0DB190BD3}"/>
              </a:ext>
            </a:extLst>
          </p:cNvPr>
          <p:cNvSpPr>
            <a:spLocks noGrp="1"/>
          </p:cNvSpPr>
          <p:nvPr>
            <p:ph type="title"/>
          </p:nvPr>
        </p:nvSpPr>
        <p:spPr/>
        <p:txBody>
          <a:bodyPr/>
          <a:lstStyle/>
          <a:p>
            <a:r>
              <a:rPr lang="en-US" dirty="0"/>
              <a:t>Have you ever seen a 418 error?</a:t>
            </a:r>
          </a:p>
        </p:txBody>
      </p:sp>
      <p:sp>
        <p:nvSpPr>
          <p:cNvPr id="3" name="Content Placeholder 2">
            <a:extLst>
              <a:ext uri="{FF2B5EF4-FFF2-40B4-BE49-F238E27FC236}">
                <a16:creationId xmlns:a16="http://schemas.microsoft.com/office/drawing/2014/main" id="{EA43DB5A-219D-DE4D-82D6-FC951FAEF295}"/>
              </a:ext>
            </a:extLst>
          </p:cNvPr>
          <p:cNvSpPr>
            <a:spLocks noGrp="1"/>
          </p:cNvSpPr>
          <p:nvPr>
            <p:ph idx="1"/>
          </p:nvPr>
        </p:nvSpPr>
        <p:spPr>
          <a:xfrm>
            <a:off x="840291" y="1148159"/>
            <a:ext cx="3543034" cy="5672224"/>
          </a:xfrm>
        </p:spPr>
        <p:txBody>
          <a:bodyPr>
            <a:noAutofit/>
          </a:bodyPr>
          <a:lstStyle/>
          <a:p>
            <a:pPr marL="0">
              <a:lnSpc>
                <a:spcPct val="100000"/>
              </a:lnSpc>
              <a:spcBef>
                <a:spcPts val="400"/>
              </a:spcBef>
            </a:pPr>
            <a:r>
              <a:rPr lang="en-US" sz="1500" dirty="0">
                <a:hlinkClick r:id="rId2">
                  <a:extLst>
                    <a:ext uri="{A12FA001-AC4F-418D-AE19-62706E023703}">
                      <ahyp:hlinkClr xmlns:ahyp="http://schemas.microsoft.com/office/drawing/2018/hyperlinkcolor" val="tx"/>
                    </a:ext>
                  </a:extLst>
                </a:hlinkClick>
              </a:rPr>
              <a:t>100 Continue</a:t>
            </a:r>
            <a:endParaRPr lang="en-US" sz="1500" dirty="0">
              <a:effectLst/>
            </a:endParaRPr>
          </a:p>
          <a:p>
            <a:pPr marL="0">
              <a:lnSpc>
                <a:spcPct val="100000"/>
              </a:lnSpc>
              <a:spcBef>
                <a:spcPts val="400"/>
              </a:spcBef>
            </a:pPr>
            <a:r>
              <a:rPr lang="en-US" sz="1500" dirty="0">
                <a:hlinkClick r:id="rId3">
                  <a:extLst>
                    <a:ext uri="{A12FA001-AC4F-418D-AE19-62706E023703}">
                      <ahyp:hlinkClr xmlns:ahyp="http://schemas.microsoft.com/office/drawing/2018/hyperlinkcolor" val="tx"/>
                    </a:ext>
                  </a:extLst>
                </a:hlinkClick>
              </a:rPr>
              <a:t>101 Switching Protocols</a:t>
            </a:r>
            <a:endParaRPr lang="en-US" sz="1500" dirty="0">
              <a:effectLst/>
            </a:endParaRPr>
          </a:p>
          <a:p>
            <a:pPr marL="0">
              <a:lnSpc>
                <a:spcPct val="100000"/>
              </a:lnSpc>
              <a:spcBef>
                <a:spcPts val="400"/>
              </a:spcBef>
            </a:pPr>
            <a:r>
              <a:rPr lang="en-US" sz="1500" dirty="0">
                <a:hlinkClick r:id="rId4">
                  <a:extLst>
                    <a:ext uri="{A12FA001-AC4F-418D-AE19-62706E023703}">
                      <ahyp:hlinkClr xmlns:ahyp="http://schemas.microsoft.com/office/drawing/2018/hyperlinkcolor" val="tx"/>
                    </a:ext>
                  </a:extLst>
                </a:hlinkClick>
              </a:rPr>
              <a:t>103 Early Hints</a:t>
            </a:r>
            <a:endParaRPr lang="en-US" sz="1500" dirty="0">
              <a:effectLst/>
            </a:endParaRPr>
          </a:p>
          <a:p>
            <a:pPr marL="0">
              <a:lnSpc>
                <a:spcPct val="100000"/>
              </a:lnSpc>
              <a:spcBef>
                <a:spcPts val="400"/>
              </a:spcBef>
            </a:pPr>
            <a:r>
              <a:rPr lang="en-US" sz="1500" dirty="0">
                <a:solidFill>
                  <a:srgbClr val="FF0000"/>
                </a:solidFill>
                <a:hlinkClick r:id="rId5">
                  <a:extLst>
                    <a:ext uri="{A12FA001-AC4F-418D-AE19-62706E023703}">
                      <ahyp:hlinkClr xmlns:ahyp="http://schemas.microsoft.com/office/drawing/2018/hyperlinkcolor" val="tx"/>
                    </a:ext>
                  </a:extLst>
                </a:hlinkClick>
              </a:rPr>
              <a:t>200 OK</a:t>
            </a:r>
            <a:endParaRPr lang="en-US" sz="1500" dirty="0">
              <a:solidFill>
                <a:srgbClr val="FF0000"/>
              </a:solidFill>
              <a:effectLst/>
            </a:endParaRPr>
          </a:p>
          <a:p>
            <a:pPr marL="0">
              <a:lnSpc>
                <a:spcPct val="100000"/>
              </a:lnSpc>
              <a:spcBef>
                <a:spcPts val="400"/>
              </a:spcBef>
            </a:pPr>
            <a:r>
              <a:rPr lang="en-US" sz="1500" dirty="0">
                <a:hlinkClick r:id="rId6">
                  <a:extLst>
                    <a:ext uri="{A12FA001-AC4F-418D-AE19-62706E023703}">
                      <ahyp:hlinkClr xmlns:ahyp="http://schemas.microsoft.com/office/drawing/2018/hyperlinkcolor" val="tx"/>
                    </a:ext>
                  </a:extLst>
                </a:hlinkClick>
              </a:rPr>
              <a:t>201 Created</a:t>
            </a:r>
            <a:endParaRPr lang="en-US" sz="1500" dirty="0">
              <a:effectLst/>
            </a:endParaRPr>
          </a:p>
          <a:p>
            <a:pPr marL="0">
              <a:lnSpc>
                <a:spcPct val="100000"/>
              </a:lnSpc>
              <a:spcBef>
                <a:spcPts val="400"/>
              </a:spcBef>
            </a:pPr>
            <a:r>
              <a:rPr lang="en-US" sz="1500" dirty="0">
                <a:hlinkClick r:id="rId7">
                  <a:extLst>
                    <a:ext uri="{A12FA001-AC4F-418D-AE19-62706E023703}">
                      <ahyp:hlinkClr xmlns:ahyp="http://schemas.microsoft.com/office/drawing/2018/hyperlinkcolor" val="tx"/>
                    </a:ext>
                  </a:extLst>
                </a:hlinkClick>
              </a:rPr>
              <a:t>202 Accepted</a:t>
            </a:r>
            <a:endParaRPr lang="en-US" sz="1500" dirty="0">
              <a:effectLst/>
            </a:endParaRPr>
          </a:p>
          <a:p>
            <a:pPr marL="0">
              <a:lnSpc>
                <a:spcPct val="100000"/>
              </a:lnSpc>
              <a:spcBef>
                <a:spcPts val="400"/>
              </a:spcBef>
            </a:pPr>
            <a:r>
              <a:rPr lang="en-US" sz="1500" dirty="0">
                <a:hlinkClick r:id="rId8">
                  <a:extLst>
                    <a:ext uri="{A12FA001-AC4F-418D-AE19-62706E023703}">
                      <ahyp:hlinkClr xmlns:ahyp="http://schemas.microsoft.com/office/drawing/2018/hyperlinkcolor" val="tx"/>
                    </a:ext>
                  </a:extLst>
                </a:hlinkClick>
              </a:rPr>
              <a:t>203 Non-Authoritative Information</a:t>
            </a:r>
            <a:endParaRPr lang="en-US" sz="1500" dirty="0">
              <a:effectLst/>
            </a:endParaRPr>
          </a:p>
          <a:p>
            <a:pPr marL="0">
              <a:lnSpc>
                <a:spcPct val="100000"/>
              </a:lnSpc>
              <a:spcBef>
                <a:spcPts val="400"/>
              </a:spcBef>
            </a:pPr>
            <a:r>
              <a:rPr lang="en-US" sz="1500" dirty="0">
                <a:hlinkClick r:id="rId9">
                  <a:extLst>
                    <a:ext uri="{A12FA001-AC4F-418D-AE19-62706E023703}">
                      <ahyp:hlinkClr xmlns:ahyp="http://schemas.microsoft.com/office/drawing/2018/hyperlinkcolor" val="tx"/>
                    </a:ext>
                  </a:extLst>
                </a:hlinkClick>
              </a:rPr>
              <a:t>204 No Content</a:t>
            </a:r>
            <a:endParaRPr lang="en-US" sz="1500" dirty="0">
              <a:effectLst/>
            </a:endParaRPr>
          </a:p>
          <a:p>
            <a:pPr marL="0">
              <a:lnSpc>
                <a:spcPct val="100000"/>
              </a:lnSpc>
              <a:spcBef>
                <a:spcPts val="400"/>
              </a:spcBef>
            </a:pPr>
            <a:r>
              <a:rPr lang="en-US" sz="1500" dirty="0">
                <a:hlinkClick r:id="rId10">
                  <a:extLst>
                    <a:ext uri="{A12FA001-AC4F-418D-AE19-62706E023703}">
                      <ahyp:hlinkClr xmlns:ahyp="http://schemas.microsoft.com/office/drawing/2018/hyperlinkcolor" val="tx"/>
                    </a:ext>
                  </a:extLst>
                </a:hlinkClick>
              </a:rPr>
              <a:t>205 Reset Content</a:t>
            </a:r>
            <a:endParaRPr lang="en-US" sz="1500" dirty="0">
              <a:effectLst/>
            </a:endParaRPr>
          </a:p>
          <a:p>
            <a:pPr marL="0">
              <a:lnSpc>
                <a:spcPct val="100000"/>
              </a:lnSpc>
              <a:spcBef>
                <a:spcPts val="400"/>
              </a:spcBef>
            </a:pPr>
            <a:r>
              <a:rPr lang="en-US" sz="1500" dirty="0">
                <a:hlinkClick r:id="rId11">
                  <a:extLst>
                    <a:ext uri="{A12FA001-AC4F-418D-AE19-62706E023703}">
                      <ahyp:hlinkClr xmlns:ahyp="http://schemas.microsoft.com/office/drawing/2018/hyperlinkcolor" val="tx"/>
                    </a:ext>
                  </a:extLst>
                </a:hlinkClick>
              </a:rPr>
              <a:t>206 Partial Content</a:t>
            </a:r>
            <a:endParaRPr lang="en-US" sz="1500" dirty="0"/>
          </a:p>
          <a:p>
            <a:pPr marL="0">
              <a:lnSpc>
                <a:spcPct val="100000"/>
              </a:lnSpc>
              <a:spcBef>
                <a:spcPts val="400"/>
              </a:spcBef>
            </a:pPr>
            <a:r>
              <a:rPr lang="en-US" sz="1500" dirty="0">
                <a:hlinkClick r:id="rId12">
                  <a:extLst>
                    <a:ext uri="{A12FA001-AC4F-418D-AE19-62706E023703}">
                      <ahyp:hlinkClr xmlns:ahyp="http://schemas.microsoft.com/office/drawing/2018/hyperlinkcolor" val="tx"/>
                    </a:ext>
                  </a:extLst>
                </a:hlinkClick>
              </a:rPr>
              <a:t>300 Multiple Choices</a:t>
            </a:r>
            <a:endParaRPr lang="en-US" sz="1500" dirty="0">
              <a:effectLst/>
            </a:endParaRPr>
          </a:p>
          <a:p>
            <a:pPr marL="0">
              <a:lnSpc>
                <a:spcPct val="100000"/>
              </a:lnSpc>
              <a:spcBef>
                <a:spcPts val="400"/>
              </a:spcBef>
            </a:pPr>
            <a:r>
              <a:rPr lang="en-US" sz="1500" dirty="0">
                <a:hlinkClick r:id="rId13">
                  <a:extLst>
                    <a:ext uri="{A12FA001-AC4F-418D-AE19-62706E023703}">
                      <ahyp:hlinkClr xmlns:ahyp="http://schemas.microsoft.com/office/drawing/2018/hyperlinkcolor" val="tx"/>
                    </a:ext>
                  </a:extLst>
                </a:hlinkClick>
              </a:rPr>
              <a:t>301 Moved Permanently</a:t>
            </a:r>
            <a:endParaRPr lang="en-US" sz="1500" dirty="0">
              <a:effectLst/>
            </a:endParaRPr>
          </a:p>
          <a:p>
            <a:pPr marL="0">
              <a:lnSpc>
                <a:spcPct val="100000"/>
              </a:lnSpc>
              <a:spcBef>
                <a:spcPts val="400"/>
              </a:spcBef>
            </a:pPr>
            <a:r>
              <a:rPr lang="en-US" sz="1500" dirty="0">
                <a:hlinkClick r:id="rId14">
                  <a:extLst>
                    <a:ext uri="{A12FA001-AC4F-418D-AE19-62706E023703}">
                      <ahyp:hlinkClr xmlns:ahyp="http://schemas.microsoft.com/office/drawing/2018/hyperlinkcolor" val="tx"/>
                    </a:ext>
                  </a:extLst>
                </a:hlinkClick>
              </a:rPr>
              <a:t>302 Found</a:t>
            </a:r>
            <a:endParaRPr lang="en-US" sz="1500" dirty="0">
              <a:effectLst/>
            </a:endParaRPr>
          </a:p>
          <a:p>
            <a:pPr marL="0">
              <a:lnSpc>
                <a:spcPct val="100000"/>
              </a:lnSpc>
              <a:spcBef>
                <a:spcPts val="400"/>
              </a:spcBef>
            </a:pPr>
            <a:r>
              <a:rPr lang="en-US" sz="1500" dirty="0">
                <a:hlinkClick r:id="rId15">
                  <a:extLst>
                    <a:ext uri="{A12FA001-AC4F-418D-AE19-62706E023703}">
                      <ahyp:hlinkClr xmlns:ahyp="http://schemas.microsoft.com/office/drawing/2018/hyperlinkcolor" val="tx"/>
                    </a:ext>
                  </a:extLst>
                </a:hlinkClick>
              </a:rPr>
              <a:t>303 See Other</a:t>
            </a:r>
            <a:endParaRPr lang="en-US" sz="1500" dirty="0">
              <a:effectLst/>
            </a:endParaRPr>
          </a:p>
          <a:p>
            <a:pPr marL="0">
              <a:lnSpc>
                <a:spcPct val="100000"/>
              </a:lnSpc>
              <a:spcBef>
                <a:spcPts val="400"/>
              </a:spcBef>
            </a:pPr>
            <a:r>
              <a:rPr lang="en-US" sz="1500" dirty="0">
                <a:solidFill>
                  <a:srgbClr val="FF0000"/>
                </a:solidFill>
                <a:hlinkClick r:id="rId16">
                  <a:extLst>
                    <a:ext uri="{A12FA001-AC4F-418D-AE19-62706E023703}">
                      <ahyp:hlinkClr xmlns:ahyp="http://schemas.microsoft.com/office/drawing/2018/hyperlinkcolor" val="tx"/>
                    </a:ext>
                  </a:extLst>
                </a:hlinkClick>
              </a:rPr>
              <a:t>304 Not Modified</a:t>
            </a:r>
            <a:endParaRPr lang="en-US" sz="1500" dirty="0">
              <a:solidFill>
                <a:srgbClr val="FF0000"/>
              </a:solidFill>
            </a:endParaRPr>
          </a:p>
        </p:txBody>
      </p:sp>
      <p:sp>
        <p:nvSpPr>
          <p:cNvPr id="4" name="TextBox 3">
            <a:extLst>
              <a:ext uri="{FF2B5EF4-FFF2-40B4-BE49-F238E27FC236}">
                <a16:creationId xmlns:a16="http://schemas.microsoft.com/office/drawing/2014/main" id="{F1043FDA-F21E-1843-BF67-ACF5787AE164}"/>
              </a:ext>
            </a:extLst>
          </p:cNvPr>
          <p:cNvSpPr txBox="1"/>
          <p:nvPr/>
        </p:nvSpPr>
        <p:spPr>
          <a:xfrm>
            <a:off x="4368893" y="1401273"/>
            <a:ext cx="3383234" cy="5401479"/>
          </a:xfrm>
          <a:prstGeom prst="rect">
            <a:avLst/>
          </a:prstGeom>
          <a:noFill/>
        </p:spPr>
        <p:txBody>
          <a:bodyPr wrap="none" rtlCol="0">
            <a:spAutoFit/>
          </a:bodyPr>
          <a:lstStyle/>
          <a:p>
            <a:pPr indent="-228600">
              <a:spcBef>
                <a:spcPts val="400"/>
              </a:spcBef>
              <a:buFont typeface="Arial" panose="020B0604020202020204" pitchFamily="34" charset="0"/>
              <a:buChar char="•"/>
            </a:pPr>
            <a:r>
              <a:rPr lang="en-US" sz="1500" dirty="0">
                <a:hlinkClick r:id="rId17">
                  <a:extLst>
                    <a:ext uri="{A12FA001-AC4F-418D-AE19-62706E023703}">
                      <ahyp:hlinkClr xmlns:ahyp="http://schemas.microsoft.com/office/drawing/2018/hyperlinkcolor" val="tx"/>
                    </a:ext>
                  </a:extLst>
                </a:hlinkClick>
              </a:rPr>
              <a:t>308 Permanent Redirect</a:t>
            </a:r>
            <a:endParaRPr lang="en-US" sz="1500" dirty="0"/>
          </a:p>
          <a:p>
            <a:pPr indent="-228600">
              <a:spcBef>
                <a:spcPts val="400"/>
              </a:spcBef>
              <a:buFont typeface="Arial" panose="020B0604020202020204" pitchFamily="34" charset="0"/>
              <a:buChar char="•"/>
            </a:pPr>
            <a:r>
              <a:rPr lang="en-US" sz="1500" dirty="0">
                <a:hlinkClick r:id="rId18">
                  <a:extLst>
                    <a:ext uri="{A12FA001-AC4F-418D-AE19-62706E023703}">
                      <ahyp:hlinkClr xmlns:ahyp="http://schemas.microsoft.com/office/drawing/2018/hyperlinkcolor" val="tx"/>
                    </a:ext>
                  </a:extLst>
                </a:hlinkClick>
              </a:rPr>
              <a:t>307 Temporary Redirect</a:t>
            </a:r>
            <a:endParaRPr lang="en-US" sz="1500" dirty="0"/>
          </a:p>
          <a:p>
            <a:pPr indent="-228600">
              <a:spcBef>
                <a:spcPts val="400"/>
              </a:spcBef>
              <a:buFont typeface="Arial" panose="020B0604020202020204" pitchFamily="34" charset="0"/>
              <a:buChar char="•"/>
            </a:pPr>
            <a:r>
              <a:rPr lang="en-US" sz="1500" dirty="0">
                <a:hlinkClick r:id="rId19">
                  <a:extLst>
                    <a:ext uri="{A12FA001-AC4F-418D-AE19-62706E023703}">
                      <ahyp:hlinkClr xmlns:ahyp="http://schemas.microsoft.com/office/drawing/2018/hyperlinkcolor" val="tx"/>
                    </a:ext>
                  </a:extLst>
                </a:hlinkClick>
              </a:rPr>
              <a:t>400 Bad Request</a:t>
            </a:r>
            <a:endParaRPr lang="en-US" sz="1500" dirty="0"/>
          </a:p>
          <a:p>
            <a:pPr indent="-228600">
              <a:spcBef>
                <a:spcPts val="400"/>
              </a:spcBef>
              <a:buFont typeface="Arial" panose="020B0604020202020204" pitchFamily="34" charset="0"/>
              <a:buChar char="•"/>
            </a:pPr>
            <a:r>
              <a:rPr lang="en-US" sz="1500" dirty="0">
                <a:hlinkClick r:id="rId20">
                  <a:extLst>
                    <a:ext uri="{A12FA001-AC4F-418D-AE19-62706E023703}">
                      <ahyp:hlinkClr xmlns:ahyp="http://schemas.microsoft.com/office/drawing/2018/hyperlinkcolor" val="tx"/>
                    </a:ext>
                  </a:extLst>
                </a:hlinkClick>
              </a:rPr>
              <a:t>401 Unauthorized</a:t>
            </a:r>
            <a:endParaRPr lang="en-US" sz="1500" dirty="0"/>
          </a:p>
          <a:p>
            <a:pPr indent="-228600">
              <a:spcBef>
                <a:spcPts val="400"/>
              </a:spcBef>
              <a:buFont typeface="Arial" panose="020B0604020202020204" pitchFamily="34" charset="0"/>
              <a:buChar char="•"/>
            </a:pPr>
            <a:r>
              <a:rPr lang="en-US" sz="1500" dirty="0">
                <a:hlinkClick r:id="rId21">
                  <a:extLst>
                    <a:ext uri="{A12FA001-AC4F-418D-AE19-62706E023703}">
                      <ahyp:hlinkClr xmlns:ahyp="http://schemas.microsoft.com/office/drawing/2018/hyperlinkcolor" val="tx"/>
                    </a:ext>
                  </a:extLst>
                </a:hlinkClick>
              </a:rPr>
              <a:t>402 Payment Required</a:t>
            </a:r>
            <a:endParaRPr lang="en-US" sz="1500" dirty="0"/>
          </a:p>
          <a:p>
            <a:pPr indent="-228600">
              <a:spcBef>
                <a:spcPts val="400"/>
              </a:spcBef>
              <a:buFont typeface="Arial" panose="020B0604020202020204" pitchFamily="34" charset="0"/>
              <a:buChar char="•"/>
            </a:pPr>
            <a:r>
              <a:rPr lang="en-US" sz="1500" dirty="0">
                <a:hlinkClick r:id="rId22">
                  <a:extLst>
                    <a:ext uri="{A12FA001-AC4F-418D-AE19-62706E023703}">
                      <ahyp:hlinkClr xmlns:ahyp="http://schemas.microsoft.com/office/drawing/2018/hyperlinkcolor" val="tx"/>
                    </a:ext>
                  </a:extLst>
                </a:hlinkClick>
              </a:rPr>
              <a:t>403 Forbidden</a:t>
            </a:r>
            <a:endParaRPr lang="en-US" sz="1500" dirty="0"/>
          </a:p>
          <a:p>
            <a:pPr indent="-228600">
              <a:spcBef>
                <a:spcPts val="400"/>
              </a:spcBef>
              <a:buFont typeface="Arial" panose="020B0604020202020204" pitchFamily="34" charset="0"/>
              <a:buChar char="•"/>
            </a:pPr>
            <a:r>
              <a:rPr lang="en-US" sz="1500" dirty="0">
                <a:solidFill>
                  <a:srgbClr val="FF0000"/>
                </a:solidFill>
                <a:hlinkClick r:id="rId23">
                  <a:extLst>
                    <a:ext uri="{A12FA001-AC4F-418D-AE19-62706E023703}">
                      <ahyp:hlinkClr xmlns:ahyp="http://schemas.microsoft.com/office/drawing/2018/hyperlinkcolor" val="tx"/>
                    </a:ext>
                  </a:extLst>
                </a:hlinkClick>
              </a:rPr>
              <a:t>404 Not Found</a:t>
            </a:r>
            <a:endParaRPr lang="en-US" sz="1500" dirty="0">
              <a:solidFill>
                <a:srgbClr val="FF0000"/>
              </a:solidFill>
            </a:endParaRPr>
          </a:p>
          <a:p>
            <a:pPr indent="-228600">
              <a:spcBef>
                <a:spcPts val="400"/>
              </a:spcBef>
              <a:buFont typeface="Arial" panose="020B0604020202020204" pitchFamily="34" charset="0"/>
              <a:buChar char="•"/>
            </a:pPr>
            <a:r>
              <a:rPr lang="en-US" sz="1500" dirty="0">
                <a:hlinkClick r:id="rId24">
                  <a:extLst>
                    <a:ext uri="{A12FA001-AC4F-418D-AE19-62706E023703}">
                      <ahyp:hlinkClr xmlns:ahyp="http://schemas.microsoft.com/office/drawing/2018/hyperlinkcolor" val="tx"/>
                    </a:ext>
                  </a:extLst>
                </a:hlinkClick>
              </a:rPr>
              <a:t>405 Method Not Allowed</a:t>
            </a:r>
            <a:endParaRPr lang="en-US" sz="1500" dirty="0"/>
          </a:p>
          <a:p>
            <a:pPr indent="-228600">
              <a:spcBef>
                <a:spcPts val="400"/>
              </a:spcBef>
              <a:buFont typeface="Arial" panose="020B0604020202020204" pitchFamily="34" charset="0"/>
              <a:buChar char="•"/>
            </a:pPr>
            <a:r>
              <a:rPr lang="en-US" sz="1500" dirty="0">
                <a:hlinkClick r:id="rId25">
                  <a:extLst>
                    <a:ext uri="{A12FA001-AC4F-418D-AE19-62706E023703}">
                      <ahyp:hlinkClr xmlns:ahyp="http://schemas.microsoft.com/office/drawing/2018/hyperlinkcolor" val="tx"/>
                    </a:ext>
                  </a:extLst>
                </a:hlinkClick>
              </a:rPr>
              <a:t>406 Not Acceptable</a:t>
            </a:r>
            <a:endParaRPr lang="en-US" sz="1500" dirty="0"/>
          </a:p>
          <a:p>
            <a:pPr indent="-228600">
              <a:spcBef>
                <a:spcPts val="400"/>
              </a:spcBef>
              <a:buFont typeface="Arial" panose="020B0604020202020204" pitchFamily="34" charset="0"/>
              <a:buChar char="•"/>
            </a:pPr>
            <a:r>
              <a:rPr lang="en-US" sz="1500" dirty="0">
                <a:hlinkClick r:id="rId26">
                  <a:extLst>
                    <a:ext uri="{A12FA001-AC4F-418D-AE19-62706E023703}">
                      <ahyp:hlinkClr xmlns:ahyp="http://schemas.microsoft.com/office/drawing/2018/hyperlinkcolor" val="tx"/>
                    </a:ext>
                  </a:extLst>
                </a:hlinkClick>
              </a:rPr>
              <a:t>407 Proxy Authentication Required</a:t>
            </a:r>
            <a:endParaRPr lang="en-US" sz="1500" dirty="0"/>
          </a:p>
          <a:p>
            <a:pPr indent="-228600">
              <a:spcBef>
                <a:spcPts val="400"/>
              </a:spcBef>
              <a:buFont typeface="Arial" panose="020B0604020202020204" pitchFamily="34" charset="0"/>
              <a:buChar char="•"/>
            </a:pPr>
            <a:r>
              <a:rPr lang="en-US" sz="1500" dirty="0">
                <a:hlinkClick r:id="rId27">
                  <a:extLst>
                    <a:ext uri="{A12FA001-AC4F-418D-AE19-62706E023703}">
                      <ahyp:hlinkClr xmlns:ahyp="http://schemas.microsoft.com/office/drawing/2018/hyperlinkcolor" val="tx"/>
                    </a:ext>
                  </a:extLst>
                </a:hlinkClick>
              </a:rPr>
              <a:t>408 Request Timeout</a:t>
            </a:r>
            <a:endParaRPr lang="en-US" sz="1500" dirty="0"/>
          </a:p>
          <a:p>
            <a:pPr indent="-228600">
              <a:spcBef>
                <a:spcPts val="400"/>
              </a:spcBef>
              <a:buFont typeface="Arial" panose="020B0604020202020204" pitchFamily="34" charset="0"/>
              <a:buChar char="•"/>
            </a:pPr>
            <a:r>
              <a:rPr lang="en-US" sz="1500" dirty="0">
                <a:hlinkClick r:id="rId28">
                  <a:extLst>
                    <a:ext uri="{A12FA001-AC4F-418D-AE19-62706E023703}">
                      <ahyp:hlinkClr xmlns:ahyp="http://schemas.microsoft.com/office/drawing/2018/hyperlinkcolor" val="tx"/>
                    </a:ext>
                  </a:extLst>
                </a:hlinkClick>
              </a:rPr>
              <a:t>409 Conflict</a:t>
            </a:r>
            <a:endParaRPr lang="en-US" sz="1500" dirty="0"/>
          </a:p>
          <a:p>
            <a:pPr indent="-228600">
              <a:spcBef>
                <a:spcPts val="400"/>
              </a:spcBef>
              <a:buFont typeface="Arial" panose="020B0604020202020204" pitchFamily="34" charset="0"/>
              <a:buChar char="•"/>
            </a:pPr>
            <a:r>
              <a:rPr lang="en-US" sz="1500" dirty="0">
                <a:hlinkClick r:id="rId29">
                  <a:extLst>
                    <a:ext uri="{A12FA001-AC4F-418D-AE19-62706E023703}">
                      <ahyp:hlinkClr xmlns:ahyp="http://schemas.microsoft.com/office/drawing/2018/hyperlinkcolor" val="tx"/>
                    </a:ext>
                  </a:extLst>
                </a:hlinkClick>
              </a:rPr>
              <a:t>410 Gone</a:t>
            </a:r>
            <a:endParaRPr lang="en-US" sz="1500" dirty="0"/>
          </a:p>
          <a:p>
            <a:pPr indent="-228600">
              <a:spcBef>
                <a:spcPts val="400"/>
              </a:spcBef>
              <a:buFont typeface="Arial" panose="020B0604020202020204" pitchFamily="34" charset="0"/>
              <a:buChar char="•"/>
            </a:pPr>
            <a:r>
              <a:rPr lang="en-US" sz="1500" dirty="0">
                <a:hlinkClick r:id="rId30">
                  <a:extLst>
                    <a:ext uri="{A12FA001-AC4F-418D-AE19-62706E023703}">
                      <ahyp:hlinkClr xmlns:ahyp="http://schemas.microsoft.com/office/drawing/2018/hyperlinkcolor" val="tx"/>
                    </a:ext>
                  </a:extLst>
                </a:hlinkClick>
              </a:rPr>
              <a:t>411 Length Required</a:t>
            </a:r>
            <a:endParaRPr lang="en-US" sz="1500" dirty="0"/>
          </a:p>
          <a:p>
            <a:pPr indent="-228600">
              <a:spcBef>
                <a:spcPts val="400"/>
              </a:spcBef>
              <a:buFont typeface="Arial" panose="020B0604020202020204" pitchFamily="34" charset="0"/>
              <a:buChar char="•"/>
            </a:pPr>
            <a:r>
              <a:rPr lang="en-US" sz="1500" dirty="0">
                <a:hlinkClick r:id="rId31">
                  <a:extLst>
                    <a:ext uri="{A12FA001-AC4F-418D-AE19-62706E023703}">
                      <ahyp:hlinkClr xmlns:ahyp="http://schemas.microsoft.com/office/drawing/2018/hyperlinkcolor" val="tx"/>
                    </a:ext>
                  </a:extLst>
                </a:hlinkClick>
              </a:rPr>
              <a:t>412 Precondition Failed</a:t>
            </a:r>
            <a:endParaRPr lang="en-US" sz="1500" dirty="0"/>
          </a:p>
          <a:p>
            <a:pPr indent="-228600">
              <a:spcBef>
                <a:spcPts val="400"/>
              </a:spcBef>
              <a:buFont typeface="Arial" panose="020B0604020202020204" pitchFamily="34" charset="0"/>
              <a:buChar char="•"/>
            </a:pPr>
            <a:r>
              <a:rPr lang="en-US" sz="1500" dirty="0">
                <a:hlinkClick r:id="rId32">
                  <a:extLst>
                    <a:ext uri="{A12FA001-AC4F-418D-AE19-62706E023703}">
                      <ahyp:hlinkClr xmlns:ahyp="http://schemas.microsoft.com/office/drawing/2018/hyperlinkcolor" val="tx"/>
                    </a:ext>
                  </a:extLst>
                </a:hlinkClick>
              </a:rPr>
              <a:t>413 Payload Too Large</a:t>
            </a:r>
            <a:endParaRPr lang="en-US" sz="1500" dirty="0"/>
          </a:p>
          <a:p>
            <a:pPr indent="-228600">
              <a:spcBef>
                <a:spcPts val="400"/>
              </a:spcBef>
              <a:buFont typeface="Arial" panose="020B0604020202020204" pitchFamily="34" charset="0"/>
              <a:buChar char="•"/>
            </a:pPr>
            <a:r>
              <a:rPr lang="en-US" sz="1500" dirty="0">
                <a:hlinkClick r:id="rId33">
                  <a:extLst>
                    <a:ext uri="{A12FA001-AC4F-418D-AE19-62706E023703}">
                      <ahyp:hlinkClr xmlns:ahyp="http://schemas.microsoft.com/office/drawing/2018/hyperlinkcolor" val="tx"/>
                    </a:ext>
                  </a:extLst>
                </a:hlinkClick>
              </a:rPr>
              <a:t>414 URI Too Long</a:t>
            </a:r>
            <a:endParaRPr lang="en-US" sz="1500" dirty="0"/>
          </a:p>
          <a:p>
            <a:pPr indent="-228600">
              <a:spcBef>
                <a:spcPts val="400"/>
              </a:spcBef>
              <a:buFont typeface="Arial" panose="020B0604020202020204" pitchFamily="34" charset="0"/>
              <a:buChar char="•"/>
            </a:pPr>
            <a:r>
              <a:rPr lang="en-US" sz="1500" dirty="0">
                <a:hlinkClick r:id="rId34">
                  <a:extLst>
                    <a:ext uri="{A12FA001-AC4F-418D-AE19-62706E023703}">
                      <ahyp:hlinkClr xmlns:ahyp="http://schemas.microsoft.com/office/drawing/2018/hyperlinkcolor" val="tx"/>
                    </a:ext>
                  </a:extLst>
                </a:hlinkClick>
              </a:rPr>
              <a:t>415 Unsupported Media Type</a:t>
            </a:r>
            <a:endParaRPr lang="en-US" sz="1500" dirty="0"/>
          </a:p>
          <a:p>
            <a:pPr indent="-228600">
              <a:spcBef>
                <a:spcPts val="400"/>
              </a:spcBef>
              <a:buFont typeface="Arial" panose="020B0604020202020204" pitchFamily="34" charset="0"/>
              <a:buChar char="•"/>
            </a:pPr>
            <a:r>
              <a:rPr lang="en-US" sz="1500" dirty="0">
                <a:hlinkClick r:id="rId35">
                  <a:extLst>
                    <a:ext uri="{A12FA001-AC4F-418D-AE19-62706E023703}">
                      <ahyp:hlinkClr xmlns:ahyp="http://schemas.microsoft.com/office/drawing/2018/hyperlinkcolor" val="tx"/>
                    </a:ext>
                  </a:extLst>
                </a:hlinkClick>
              </a:rPr>
              <a:t>416 Range Not Satisfiable</a:t>
            </a:r>
            <a:endParaRPr lang="en-US" sz="1500" dirty="0"/>
          </a:p>
        </p:txBody>
      </p:sp>
      <p:sp>
        <p:nvSpPr>
          <p:cNvPr id="5" name="TextBox 4">
            <a:extLst>
              <a:ext uri="{FF2B5EF4-FFF2-40B4-BE49-F238E27FC236}">
                <a16:creationId xmlns:a16="http://schemas.microsoft.com/office/drawing/2014/main" id="{2DC893D7-63A4-BE4C-B4DC-E0E852153174}"/>
              </a:ext>
            </a:extLst>
          </p:cNvPr>
          <p:cNvSpPr txBox="1"/>
          <p:nvPr/>
        </p:nvSpPr>
        <p:spPr>
          <a:xfrm>
            <a:off x="7657841" y="1346559"/>
            <a:ext cx="3434851" cy="5375831"/>
          </a:xfrm>
          <a:prstGeom prst="rect">
            <a:avLst/>
          </a:prstGeom>
          <a:noFill/>
        </p:spPr>
        <p:txBody>
          <a:bodyPr wrap="none" rtlCol="0">
            <a:spAutoFit/>
          </a:bodyPr>
          <a:lstStyle/>
          <a:p>
            <a:pPr indent="-228600">
              <a:spcBef>
                <a:spcPts val="400"/>
              </a:spcBef>
              <a:buFont typeface="Arial" panose="020B0604020202020204" pitchFamily="34" charset="0"/>
              <a:buChar char="•"/>
            </a:pPr>
            <a:r>
              <a:rPr lang="en-US" sz="1400" dirty="0">
                <a:hlinkClick r:id="rId36">
                  <a:extLst>
                    <a:ext uri="{A12FA001-AC4F-418D-AE19-62706E023703}">
                      <ahyp:hlinkClr xmlns:ahyp="http://schemas.microsoft.com/office/drawing/2018/hyperlinkcolor" val="tx"/>
                    </a:ext>
                  </a:extLst>
                </a:hlinkClick>
              </a:rPr>
              <a:t>417 Expectation Failed</a:t>
            </a:r>
            <a:endParaRPr lang="en-US" sz="1400" dirty="0"/>
          </a:p>
          <a:p>
            <a:pPr indent="-228600">
              <a:spcBef>
                <a:spcPts val="400"/>
              </a:spcBef>
              <a:buFont typeface="Arial" panose="020B0604020202020204" pitchFamily="34" charset="0"/>
              <a:buChar char="•"/>
            </a:pPr>
            <a:r>
              <a:rPr lang="en-US" sz="1400" dirty="0">
                <a:solidFill>
                  <a:srgbClr val="FFC000"/>
                </a:solidFill>
                <a:hlinkClick r:id="rId37">
                  <a:extLst>
                    <a:ext uri="{A12FA001-AC4F-418D-AE19-62706E023703}">
                      <ahyp:hlinkClr xmlns:ahyp="http://schemas.microsoft.com/office/drawing/2018/hyperlinkcolor" val="tx"/>
                    </a:ext>
                  </a:extLst>
                </a:hlinkClick>
              </a:rPr>
              <a:t>418 I'm a teapot</a:t>
            </a:r>
            <a:endParaRPr lang="en-US" sz="1400" dirty="0">
              <a:solidFill>
                <a:srgbClr val="FFC000"/>
              </a:solidFill>
            </a:endParaRPr>
          </a:p>
          <a:p>
            <a:pPr indent="-228600">
              <a:spcBef>
                <a:spcPts val="400"/>
              </a:spcBef>
              <a:buFont typeface="Arial" panose="020B0604020202020204" pitchFamily="34" charset="0"/>
              <a:buChar char="•"/>
            </a:pPr>
            <a:r>
              <a:rPr lang="en-US" sz="1400" dirty="0">
                <a:hlinkClick r:id="rId38">
                  <a:extLst>
                    <a:ext uri="{A12FA001-AC4F-418D-AE19-62706E023703}">
                      <ahyp:hlinkClr xmlns:ahyp="http://schemas.microsoft.com/office/drawing/2018/hyperlinkcolor" val="tx"/>
                    </a:ext>
                  </a:extLst>
                </a:hlinkClick>
              </a:rPr>
              <a:t>422 Unprocessable Entity</a:t>
            </a:r>
            <a:endParaRPr lang="en-US" sz="1400" dirty="0"/>
          </a:p>
          <a:p>
            <a:pPr indent="-228600">
              <a:spcBef>
                <a:spcPts val="400"/>
              </a:spcBef>
              <a:buFont typeface="Arial" panose="020B0604020202020204" pitchFamily="34" charset="0"/>
              <a:buChar char="•"/>
            </a:pPr>
            <a:r>
              <a:rPr lang="en-US" sz="1400" dirty="0">
                <a:hlinkClick r:id="rId39">
                  <a:extLst>
                    <a:ext uri="{A12FA001-AC4F-418D-AE19-62706E023703}">
                      <ahyp:hlinkClr xmlns:ahyp="http://schemas.microsoft.com/office/drawing/2018/hyperlinkcolor" val="tx"/>
                    </a:ext>
                  </a:extLst>
                </a:hlinkClick>
              </a:rPr>
              <a:t>425 Too Early</a:t>
            </a:r>
            <a:endParaRPr lang="en-US" sz="1400" dirty="0"/>
          </a:p>
          <a:p>
            <a:pPr indent="-228600">
              <a:spcBef>
                <a:spcPts val="400"/>
              </a:spcBef>
              <a:buFont typeface="Arial" panose="020B0604020202020204" pitchFamily="34" charset="0"/>
              <a:buChar char="•"/>
            </a:pPr>
            <a:r>
              <a:rPr lang="en-US" sz="1400" dirty="0">
                <a:hlinkClick r:id="rId40">
                  <a:extLst>
                    <a:ext uri="{A12FA001-AC4F-418D-AE19-62706E023703}">
                      <ahyp:hlinkClr xmlns:ahyp="http://schemas.microsoft.com/office/drawing/2018/hyperlinkcolor" val="tx"/>
                    </a:ext>
                  </a:extLst>
                </a:hlinkClick>
              </a:rPr>
              <a:t>426 Upgrade Required</a:t>
            </a:r>
            <a:endParaRPr lang="en-US" sz="1400" dirty="0"/>
          </a:p>
          <a:p>
            <a:pPr indent="-228600">
              <a:spcBef>
                <a:spcPts val="400"/>
              </a:spcBef>
              <a:buFont typeface="Arial" panose="020B0604020202020204" pitchFamily="34" charset="0"/>
              <a:buChar char="•"/>
            </a:pPr>
            <a:r>
              <a:rPr lang="en-US" sz="1400" dirty="0">
                <a:hlinkClick r:id="rId41">
                  <a:extLst>
                    <a:ext uri="{A12FA001-AC4F-418D-AE19-62706E023703}">
                      <ahyp:hlinkClr xmlns:ahyp="http://schemas.microsoft.com/office/drawing/2018/hyperlinkcolor" val="tx"/>
                    </a:ext>
                  </a:extLst>
                </a:hlinkClick>
              </a:rPr>
              <a:t>428 Precondition Required</a:t>
            </a:r>
            <a:endParaRPr lang="en-US" sz="1400" dirty="0"/>
          </a:p>
          <a:p>
            <a:pPr indent="-228600">
              <a:spcBef>
                <a:spcPts val="400"/>
              </a:spcBef>
              <a:buFont typeface="Arial" panose="020B0604020202020204" pitchFamily="34" charset="0"/>
              <a:buChar char="•"/>
            </a:pPr>
            <a:r>
              <a:rPr lang="en-US" sz="1400" dirty="0">
                <a:hlinkClick r:id="rId42">
                  <a:extLst>
                    <a:ext uri="{A12FA001-AC4F-418D-AE19-62706E023703}">
                      <ahyp:hlinkClr xmlns:ahyp="http://schemas.microsoft.com/office/drawing/2018/hyperlinkcolor" val="tx"/>
                    </a:ext>
                  </a:extLst>
                </a:hlinkClick>
              </a:rPr>
              <a:t>429 Too Many Requests</a:t>
            </a:r>
            <a:endParaRPr lang="en-US" sz="1400" dirty="0"/>
          </a:p>
          <a:p>
            <a:pPr indent="-228600">
              <a:spcBef>
                <a:spcPts val="400"/>
              </a:spcBef>
              <a:buFont typeface="Arial" panose="020B0604020202020204" pitchFamily="34" charset="0"/>
              <a:buChar char="•"/>
            </a:pPr>
            <a:r>
              <a:rPr lang="en-US" sz="1400" dirty="0">
                <a:hlinkClick r:id="rId43">
                  <a:extLst>
                    <a:ext uri="{A12FA001-AC4F-418D-AE19-62706E023703}">
                      <ahyp:hlinkClr xmlns:ahyp="http://schemas.microsoft.com/office/drawing/2018/hyperlinkcolor" val="tx"/>
                    </a:ext>
                  </a:extLst>
                </a:hlinkClick>
              </a:rPr>
              <a:t>431 Request Header Fields Too Large</a:t>
            </a:r>
            <a:endParaRPr lang="en-US" sz="1400" dirty="0"/>
          </a:p>
          <a:p>
            <a:pPr indent="-228600">
              <a:spcBef>
                <a:spcPts val="400"/>
              </a:spcBef>
              <a:buFont typeface="Arial" panose="020B0604020202020204" pitchFamily="34" charset="0"/>
              <a:buChar char="•"/>
            </a:pPr>
            <a:r>
              <a:rPr lang="en-US" sz="1400" dirty="0">
                <a:hlinkClick r:id="rId44">
                  <a:extLst>
                    <a:ext uri="{A12FA001-AC4F-418D-AE19-62706E023703}">
                      <ahyp:hlinkClr xmlns:ahyp="http://schemas.microsoft.com/office/drawing/2018/hyperlinkcolor" val="tx"/>
                    </a:ext>
                  </a:extLst>
                </a:hlinkClick>
              </a:rPr>
              <a:t>451 Unavailable For Legal Reasons</a:t>
            </a:r>
            <a:endParaRPr lang="en-US" sz="1400" dirty="0"/>
          </a:p>
          <a:p>
            <a:pPr indent="-228600">
              <a:spcBef>
                <a:spcPts val="400"/>
              </a:spcBef>
              <a:buFont typeface="Arial" panose="020B0604020202020204" pitchFamily="34" charset="0"/>
              <a:buChar char="•"/>
            </a:pPr>
            <a:r>
              <a:rPr lang="en-US" sz="1400" dirty="0">
                <a:hlinkClick r:id="rId45">
                  <a:extLst>
                    <a:ext uri="{A12FA001-AC4F-418D-AE19-62706E023703}">
                      <ahyp:hlinkClr xmlns:ahyp="http://schemas.microsoft.com/office/drawing/2018/hyperlinkcolor" val="tx"/>
                    </a:ext>
                  </a:extLst>
                </a:hlinkClick>
              </a:rPr>
              <a:t>500 Internal Server Error</a:t>
            </a:r>
            <a:endParaRPr lang="en-US" sz="1400" dirty="0"/>
          </a:p>
          <a:p>
            <a:pPr indent="-228600">
              <a:spcBef>
                <a:spcPts val="400"/>
              </a:spcBef>
              <a:buFont typeface="Arial" panose="020B0604020202020204" pitchFamily="34" charset="0"/>
              <a:buChar char="•"/>
            </a:pPr>
            <a:r>
              <a:rPr lang="en-US" sz="1400" dirty="0">
                <a:hlinkClick r:id="rId46">
                  <a:extLst>
                    <a:ext uri="{A12FA001-AC4F-418D-AE19-62706E023703}">
                      <ahyp:hlinkClr xmlns:ahyp="http://schemas.microsoft.com/office/drawing/2018/hyperlinkcolor" val="tx"/>
                    </a:ext>
                  </a:extLst>
                </a:hlinkClick>
              </a:rPr>
              <a:t>501 Not Implemented</a:t>
            </a:r>
            <a:endParaRPr lang="en-US" sz="1400" dirty="0"/>
          </a:p>
          <a:p>
            <a:pPr indent="-228600">
              <a:spcBef>
                <a:spcPts val="400"/>
              </a:spcBef>
              <a:buFont typeface="Arial" panose="020B0604020202020204" pitchFamily="34" charset="0"/>
              <a:buChar char="•"/>
            </a:pPr>
            <a:r>
              <a:rPr lang="en-US" sz="1400" dirty="0">
                <a:hlinkClick r:id="rId47">
                  <a:extLst>
                    <a:ext uri="{A12FA001-AC4F-418D-AE19-62706E023703}">
                      <ahyp:hlinkClr xmlns:ahyp="http://schemas.microsoft.com/office/drawing/2018/hyperlinkcolor" val="tx"/>
                    </a:ext>
                  </a:extLst>
                </a:hlinkClick>
              </a:rPr>
              <a:t>502 Bad Gateway</a:t>
            </a:r>
            <a:endParaRPr lang="en-US" sz="1400" dirty="0"/>
          </a:p>
          <a:p>
            <a:pPr indent="-228600">
              <a:spcBef>
                <a:spcPts val="400"/>
              </a:spcBef>
              <a:buFont typeface="Arial" panose="020B0604020202020204" pitchFamily="34" charset="0"/>
              <a:buChar char="•"/>
            </a:pPr>
            <a:r>
              <a:rPr lang="en-US" sz="1400" dirty="0">
                <a:solidFill>
                  <a:srgbClr val="FF0000"/>
                </a:solidFill>
                <a:hlinkClick r:id="rId48">
                  <a:extLst>
                    <a:ext uri="{A12FA001-AC4F-418D-AE19-62706E023703}">
                      <ahyp:hlinkClr xmlns:ahyp="http://schemas.microsoft.com/office/drawing/2018/hyperlinkcolor" val="tx"/>
                    </a:ext>
                  </a:extLst>
                </a:hlinkClick>
              </a:rPr>
              <a:t>503 Service Unavailable</a:t>
            </a:r>
            <a:endParaRPr lang="en-US" sz="1400" dirty="0">
              <a:solidFill>
                <a:srgbClr val="FF0000"/>
              </a:solidFill>
            </a:endParaRPr>
          </a:p>
          <a:p>
            <a:pPr indent="-228600">
              <a:spcBef>
                <a:spcPts val="400"/>
              </a:spcBef>
              <a:buFont typeface="Arial" panose="020B0604020202020204" pitchFamily="34" charset="0"/>
              <a:buChar char="•"/>
            </a:pPr>
            <a:r>
              <a:rPr lang="en-US" sz="1400" dirty="0">
                <a:hlinkClick r:id="rId49">
                  <a:extLst>
                    <a:ext uri="{A12FA001-AC4F-418D-AE19-62706E023703}">
                      <ahyp:hlinkClr xmlns:ahyp="http://schemas.microsoft.com/office/drawing/2018/hyperlinkcolor" val="tx"/>
                    </a:ext>
                  </a:extLst>
                </a:hlinkClick>
              </a:rPr>
              <a:t>504 Gateway Timeout</a:t>
            </a:r>
            <a:endParaRPr lang="en-US" sz="1400" dirty="0"/>
          </a:p>
          <a:p>
            <a:pPr indent="-228600">
              <a:spcBef>
                <a:spcPts val="400"/>
              </a:spcBef>
              <a:buFont typeface="Arial" panose="020B0604020202020204" pitchFamily="34" charset="0"/>
              <a:buChar char="•"/>
            </a:pPr>
            <a:r>
              <a:rPr lang="en-US" sz="1400" dirty="0">
                <a:hlinkClick r:id="rId50">
                  <a:extLst>
                    <a:ext uri="{A12FA001-AC4F-418D-AE19-62706E023703}">
                      <ahyp:hlinkClr xmlns:ahyp="http://schemas.microsoft.com/office/drawing/2018/hyperlinkcolor" val="tx"/>
                    </a:ext>
                  </a:extLst>
                </a:hlinkClick>
              </a:rPr>
              <a:t>505 HTTP Version Not Supported</a:t>
            </a:r>
            <a:endParaRPr lang="en-US" sz="1400" dirty="0"/>
          </a:p>
          <a:p>
            <a:pPr indent="-228600">
              <a:spcBef>
                <a:spcPts val="400"/>
              </a:spcBef>
              <a:buFont typeface="Arial" panose="020B0604020202020204" pitchFamily="34" charset="0"/>
              <a:buChar char="•"/>
            </a:pPr>
            <a:r>
              <a:rPr lang="en-US" sz="1400" dirty="0">
                <a:hlinkClick r:id="rId51">
                  <a:extLst>
                    <a:ext uri="{A12FA001-AC4F-418D-AE19-62706E023703}">
                      <ahyp:hlinkClr xmlns:ahyp="http://schemas.microsoft.com/office/drawing/2018/hyperlinkcolor" val="tx"/>
                    </a:ext>
                  </a:extLst>
                </a:hlinkClick>
              </a:rPr>
              <a:t>506 Variant Also Negotiates</a:t>
            </a:r>
            <a:endParaRPr lang="en-US" sz="1400" dirty="0"/>
          </a:p>
          <a:p>
            <a:pPr indent="-228600">
              <a:spcBef>
                <a:spcPts val="400"/>
              </a:spcBef>
              <a:buFont typeface="Arial" panose="020B0604020202020204" pitchFamily="34" charset="0"/>
              <a:buChar char="•"/>
            </a:pPr>
            <a:r>
              <a:rPr lang="en-US" sz="1400" dirty="0">
                <a:hlinkClick r:id="rId52">
                  <a:extLst>
                    <a:ext uri="{A12FA001-AC4F-418D-AE19-62706E023703}">
                      <ahyp:hlinkClr xmlns:ahyp="http://schemas.microsoft.com/office/drawing/2018/hyperlinkcolor" val="tx"/>
                    </a:ext>
                  </a:extLst>
                </a:hlinkClick>
              </a:rPr>
              <a:t>507 Insufficient Storage</a:t>
            </a:r>
            <a:endParaRPr lang="en-US" sz="1400" dirty="0"/>
          </a:p>
          <a:p>
            <a:pPr indent="-228600">
              <a:spcBef>
                <a:spcPts val="400"/>
              </a:spcBef>
              <a:buFont typeface="Arial" panose="020B0604020202020204" pitchFamily="34" charset="0"/>
              <a:buChar char="•"/>
            </a:pPr>
            <a:r>
              <a:rPr lang="en-US" sz="1400" dirty="0">
                <a:hlinkClick r:id="rId53">
                  <a:extLst>
                    <a:ext uri="{A12FA001-AC4F-418D-AE19-62706E023703}">
                      <ahyp:hlinkClr xmlns:ahyp="http://schemas.microsoft.com/office/drawing/2018/hyperlinkcolor" val="tx"/>
                    </a:ext>
                  </a:extLst>
                </a:hlinkClick>
              </a:rPr>
              <a:t>508 Loop Detected</a:t>
            </a:r>
            <a:endParaRPr lang="en-US" sz="1400" dirty="0"/>
          </a:p>
          <a:p>
            <a:pPr indent="-228600">
              <a:spcBef>
                <a:spcPts val="400"/>
              </a:spcBef>
              <a:buFont typeface="Arial" panose="020B0604020202020204" pitchFamily="34" charset="0"/>
              <a:buChar char="•"/>
            </a:pPr>
            <a:r>
              <a:rPr lang="en-US" sz="1400" dirty="0">
                <a:hlinkClick r:id="rId54">
                  <a:extLst>
                    <a:ext uri="{A12FA001-AC4F-418D-AE19-62706E023703}">
                      <ahyp:hlinkClr xmlns:ahyp="http://schemas.microsoft.com/office/drawing/2018/hyperlinkcolor" val="tx"/>
                    </a:ext>
                  </a:extLst>
                </a:hlinkClick>
              </a:rPr>
              <a:t>510 Not Extended</a:t>
            </a:r>
            <a:endParaRPr lang="en-US" sz="1400" dirty="0"/>
          </a:p>
          <a:p>
            <a:pPr indent="-228600">
              <a:spcBef>
                <a:spcPts val="400"/>
              </a:spcBef>
              <a:buFont typeface="Arial" panose="020B0604020202020204" pitchFamily="34" charset="0"/>
              <a:buChar char="•"/>
            </a:pPr>
            <a:r>
              <a:rPr lang="en-US" sz="1400" dirty="0">
                <a:hlinkClick r:id="rId55">
                  <a:extLst>
                    <a:ext uri="{A12FA001-AC4F-418D-AE19-62706E023703}">
                      <ahyp:hlinkClr xmlns:ahyp="http://schemas.microsoft.com/office/drawing/2018/hyperlinkcolor" val="tx"/>
                    </a:ext>
                  </a:extLst>
                </a:hlinkClick>
              </a:rPr>
              <a:t>511 Network Authentication Required</a:t>
            </a:r>
            <a:endParaRPr lang="en-US" sz="1400" dirty="0"/>
          </a:p>
        </p:txBody>
      </p:sp>
    </p:spTree>
    <p:extLst>
      <p:ext uri="{BB962C8B-B14F-4D97-AF65-F5344CB8AC3E}">
        <p14:creationId xmlns:p14="http://schemas.microsoft.com/office/powerpoint/2010/main" val="3826901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AC585-6FC6-1849-9BAD-ABD0E9BEACB2}"/>
              </a:ext>
            </a:extLst>
          </p:cNvPr>
          <p:cNvSpPr>
            <a:spLocks noGrp="1"/>
          </p:cNvSpPr>
          <p:nvPr>
            <p:ph type="title"/>
          </p:nvPr>
        </p:nvSpPr>
        <p:spPr/>
        <p:txBody>
          <a:bodyPr/>
          <a:lstStyle/>
          <a:p>
            <a:r>
              <a:rPr lang="en-US" dirty="0" err="1"/>
              <a:t>cURL</a:t>
            </a:r>
            <a:endParaRPr lang="en-US" dirty="0"/>
          </a:p>
        </p:txBody>
      </p:sp>
      <p:sp>
        <p:nvSpPr>
          <p:cNvPr id="3" name="Content Placeholder 2">
            <a:extLst>
              <a:ext uri="{FF2B5EF4-FFF2-40B4-BE49-F238E27FC236}">
                <a16:creationId xmlns:a16="http://schemas.microsoft.com/office/drawing/2014/main" id="{5D1BF4F7-3605-F941-A9D5-06624CB9350E}"/>
              </a:ext>
            </a:extLst>
          </p:cNvPr>
          <p:cNvSpPr>
            <a:spLocks noGrp="1"/>
          </p:cNvSpPr>
          <p:nvPr>
            <p:ph idx="1"/>
          </p:nvPr>
        </p:nvSpPr>
        <p:spPr>
          <a:xfrm>
            <a:off x="1683026" y="2052116"/>
            <a:ext cx="8887113" cy="3997828"/>
          </a:xfrm>
        </p:spPr>
        <p:txBody>
          <a:bodyPr>
            <a:normAutofit fontScale="85000" lnSpcReduction="20000"/>
          </a:bodyPr>
          <a:lstStyle/>
          <a:p>
            <a:r>
              <a:rPr lang="en-US" dirty="0">
                <a:latin typeface="Courier" pitchFamily="2" charset="0"/>
              </a:rPr>
              <a:t>curl https://</a:t>
            </a:r>
            <a:r>
              <a:rPr lang="en-US" dirty="0" err="1">
                <a:latin typeface="Courier" pitchFamily="2" charset="0"/>
              </a:rPr>
              <a:t>www.cnn.com</a:t>
            </a:r>
            <a:endParaRPr lang="en-US" dirty="0">
              <a:latin typeface="Courier" pitchFamily="2" charset="0"/>
            </a:endParaRPr>
          </a:p>
          <a:p>
            <a:r>
              <a:rPr lang="en-US" dirty="0">
                <a:latin typeface="Courier" pitchFamily="2" charset="0"/>
              </a:rPr>
              <a:t>curl -o </a:t>
            </a:r>
            <a:r>
              <a:rPr lang="en-US" dirty="0" err="1">
                <a:latin typeface="Courier" pitchFamily="2" charset="0"/>
              </a:rPr>
              <a:t>index.html</a:t>
            </a:r>
            <a:r>
              <a:rPr lang="en-US" dirty="0">
                <a:latin typeface="Courier" pitchFamily="2" charset="0"/>
              </a:rPr>
              <a:t> https://</a:t>
            </a:r>
            <a:r>
              <a:rPr lang="en-US" dirty="0" err="1">
                <a:latin typeface="Courier" pitchFamily="2" charset="0"/>
              </a:rPr>
              <a:t>www.cnn.com</a:t>
            </a:r>
            <a:endParaRPr lang="en-US" dirty="0">
              <a:latin typeface="Courier" pitchFamily="2" charset="0"/>
            </a:endParaRPr>
          </a:p>
          <a:p>
            <a:r>
              <a:rPr lang="en-US" dirty="0">
                <a:latin typeface="Courier" pitchFamily="2" charset="0"/>
              </a:rPr>
              <a:t>curl -X POST http://</a:t>
            </a:r>
            <a:r>
              <a:rPr lang="en-US" dirty="0" err="1">
                <a:latin typeface="Courier" pitchFamily="2" charset="0"/>
              </a:rPr>
              <a:t>www.cnn.com</a:t>
            </a:r>
            <a:r>
              <a:rPr lang="en-US" dirty="0">
                <a:latin typeface="Courier" pitchFamily="2" charset="0"/>
              </a:rPr>
              <a:t> -d 'term=mars'</a:t>
            </a:r>
          </a:p>
          <a:p>
            <a:r>
              <a:rPr lang="en-US" dirty="0">
                <a:latin typeface="Courier" pitchFamily="2" charset="0"/>
              </a:rPr>
              <a:t>curl -X POST http://</a:t>
            </a:r>
            <a:r>
              <a:rPr lang="en-US" dirty="0" err="1">
                <a:latin typeface="Courier" pitchFamily="2" charset="0"/>
              </a:rPr>
              <a:t>www.cnn.com</a:t>
            </a:r>
            <a:r>
              <a:rPr lang="en-US" dirty="0">
                <a:latin typeface="Courier" pitchFamily="2" charset="0"/>
              </a:rPr>
              <a:t> -d 'term=mars' -o </a:t>
            </a:r>
            <a:r>
              <a:rPr lang="en-US" dirty="0" err="1">
                <a:latin typeface="Courier" pitchFamily="2" charset="0"/>
              </a:rPr>
              <a:t>mars.html</a:t>
            </a:r>
            <a:endParaRPr lang="en-US" dirty="0">
              <a:latin typeface="Courier" pitchFamily="2" charset="0"/>
            </a:endParaRPr>
          </a:p>
          <a:p>
            <a:r>
              <a:rPr lang="en-US" dirty="0"/>
              <a:t>curl --request GET \</a:t>
            </a:r>
          </a:p>
          <a:p>
            <a:r>
              <a:rPr lang="en-US" dirty="0"/>
              <a:t> --</a:t>
            </a:r>
            <a:r>
              <a:rPr lang="en-US" dirty="0" err="1"/>
              <a:t>url</a:t>
            </a:r>
            <a:r>
              <a:rPr lang="en-US" dirty="0"/>
              <a:t> 'https://imdb8.p.rapidapi.com/title/</a:t>
            </a:r>
            <a:r>
              <a:rPr lang="en-US" dirty="0" err="1"/>
              <a:t>find?q</a:t>
            </a:r>
            <a:r>
              <a:rPr lang="en-US" dirty="0"/>
              <a:t>=mars' \</a:t>
            </a:r>
          </a:p>
          <a:p>
            <a:r>
              <a:rPr lang="en-US" dirty="0"/>
              <a:t> --header 'x-</a:t>
            </a:r>
            <a:r>
              <a:rPr lang="en-US" dirty="0" err="1"/>
              <a:t>rapidapi</a:t>
            </a:r>
            <a:r>
              <a:rPr lang="en-US" dirty="0"/>
              <a:t>-host: imdb8.p.rapidapi.com' \</a:t>
            </a:r>
          </a:p>
          <a:p>
            <a:r>
              <a:rPr lang="en-US" dirty="0"/>
              <a:t> --header 'x-</a:t>
            </a:r>
            <a:r>
              <a:rPr lang="en-US" dirty="0" err="1"/>
              <a:t>rapidapi</a:t>
            </a:r>
            <a:r>
              <a:rPr lang="en-US" dirty="0"/>
              <a:t>-key: 498ed225bamshcd02cf5559e10edp179d21jsn59b140b93ec5'</a:t>
            </a:r>
          </a:p>
        </p:txBody>
      </p:sp>
    </p:spTree>
    <p:extLst>
      <p:ext uri="{BB962C8B-B14F-4D97-AF65-F5344CB8AC3E}">
        <p14:creationId xmlns:p14="http://schemas.microsoft.com/office/powerpoint/2010/main" val="2102888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34D71-5151-C81D-AF6F-120717B03CBE}"/>
              </a:ext>
            </a:extLst>
          </p:cNvPr>
          <p:cNvSpPr>
            <a:spLocks noGrp="1"/>
          </p:cNvSpPr>
          <p:nvPr>
            <p:ph type="title"/>
          </p:nvPr>
        </p:nvSpPr>
        <p:spPr/>
        <p:txBody>
          <a:bodyPr/>
          <a:lstStyle/>
          <a:p>
            <a:r>
              <a:rPr lang="en-US" dirty="0" err="1"/>
              <a:t>Codeacademy</a:t>
            </a:r>
            <a:endParaRPr lang="en-US" dirty="0"/>
          </a:p>
        </p:txBody>
      </p:sp>
      <p:sp>
        <p:nvSpPr>
          <p:cNvPr id="7" name="Content Placeholder 6">
            <a:extLst>
              <a:ext uri="{FF2B5EF4-FFF2-40B4-BE49-F238E27FC236}">
                <a16:creationId xmlns:a16="http://schemas.microsoft.com/office/drawing/2014/main" id="{1603F989-5F05-DB60-9D7E-224AF59F9533}"/>
              </a:ext>
            </a:extLst>
          </p:cNvPr>
          <p:cNvSpPr>
            <a:spLocks noGrp="1"/>
          </p:cNvSpPr>
          <p:nvPr>
            <p:ph idx="1"/>
          </p:nvPr>
        </p:nvSpPr>
        <p:spPr>
          <a:xfrm>
            <a:off x="2773599" y="2052116"/>
            <a:ext cx="7796540" cy="1724754"/>
          </a:xfrm>
        </p:spPr>
        <p:txBody>
          <a:bodyPr/>
          <a:lstStyle/>
          <a:p>
            <a:r>
              <a:rPr lang="en-US" dirty="0"/>
              <a:t>Lots of great classes that are free</a:t>
            </a:r>
          </a:p>
          <a:p>
            <a:pPr lvl="1"/>
            <a:r>
              <a:rPr lang="en-US" dirty="0"/>
              <a:t>Do not go with the subscription path</a:t>
            </a:r>
          </a:p>
        </p:txBody>
      </p:sp>
      <p:pic>
        <p:nvPicPr>
          <p:cNvPr id="8" name="Content Placeholder 4">
            <a:extLst>
              <a:ext uri="{FF2B5EF4-FFF2-40B4-BE49-F238E27FC236}">
                <a16:creationId xmlns:a16="http://schemas.microsoft.com/office/drawing/2014/main" id="{5D412950-49B3-6303-3039-0DB10245FD60}"/>
              </a:ext>
            </a:extLst>
          </p:cNvPr>
          <p:cNvPicPr>
            <a:picLocks noChangeAspect="1"/>
          </p:cNvPicPr>
          <p:nvPr/>
        </p:nvPicPr>
        <p:blipFill>
          <a:blip r:embed="rId2"/>
          <a:stretch>
            <a:fillRect/>
          </a:stretch>
        </p:blipFill>
        <p:spPr>
          <a:xfrm>
            <a:off x="1119043" y="3468240"/>
            <a:ext cx="4473374" cy="3037222"/>
          </a:xfrm>
          <a:prstGeom prst="rect">
            <a:avLst/>
          </a:prstGeom>
        </p:spPr>
      </p:pic>
      <p:pic>
        <p:nvPicPr>
          <p:cNvPr id="10" name="Picture 9">
            <a:extLst>
              <a:ext uri="{FF2B5EF4-FFF2-40B4-BE49-F238E27FC236}">
                <a16:creationId xmlns:a16="http://schemas.microsoft.com/office/drawing/2014/main" id="{DBE45A8A-3347-F7E2-F328-A64A42F66D9B}"/>
              </a:ext>
            </a:extLst>
          </p:cNvPr>
          <p:cNvPicPr>
            <a:picLocks noChangeAspect="1"/>
          </p:cNvPicPr>
          <p:nvPr/>
        </p:nvPicPr>
        <p:blipFill>
          <a:blip r:embed="rId3"/>
          <a:stretch>
            <a:fillRect/>
          </a:stretch>
        </p:blipFill>
        <p:spPr>
          <a:xfrm>
            <a:off x="4479235" y="4547733"/>
            <a:ext cx="6761093" cy="2147928"/>
          </a:xfrm>
          <a:prstGeom prst="rect">
            <a:avLst/>
          </a:prstGeom>
        </p:spPr>
      </p:pic>
    </p:spTree>
    <p:extLst>
      <p:ext uri="{BB962C8B-B14F-4D97-AF65-F5344CB8AC3E}">
        <p14:creationId xmlns:p14="http://schemas.microsoft.com/office/powerpoint/2010/main" val="4109115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ED85A-ECD8-D94B-A12D-D42ABA599332}"/>
              </a:ext>
            </a:extLst>
          </p:cNvPr>
          <p:cNvSpPr>
            <a:spLocks noGrp="1"/>
          </p:cNvSpPr>
          <p:nvPr>
            <p:ph type="title"/>
          </p:nvPr>
        </p:nvSpPr>
        <p:spPr/>
        <p:txBody>
          <a:bodyPr/>
          <a:lstStyle/>
          <a:p>
            <a:r>
              <a:rPr lang="en-US" dirty="0"/>
              <a:t>Europe around WW II</a:t>
            </a:r>
          </a:p>
        </p:txBody>
      </p:sp>
      <p:pic>
        <p:nvPicPr>
          <p:cNvPr id="3074" name="Picture 2" descr="Map Of Europe In World War 2 1913 Antique Europe Map Vintage Map Of Europe Gallery Wall">
            <a:extLst>
              <a:ext uri="{FF2B5EF4-FFF2-40B4-BE49-F238E27FC236}">
                <a16:creationId xmlns:a16="http://schemas.microsoft.com/office/drawing/2014/main" id="{F5C52807-26CA-3040-AF33-02D35BB8A9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6862" y="1885285"/>
            <a:ext cx="9058275" cy="47921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1CC605-C649-0748-8DE7-36CB272ED43F}"/>
              </a:ext>
            </a:extLst>
          </p:cNvPr>
          <p:cNvSpPr txBox="1"/>
          <p:nvPr/>
        </p:nvSpPr>
        <p:spPr>
          <a:xfrm>
            <a:off x="1561845" y="1515953"/>
            <a:ext cx="4549066" cy="369332"/>
          </a:xfrm>
          <a:prstGeom prst="rect">
            <a:avLst/>
          </a:prstGeom>
          <a:noFill/>
        </p:spPr>
        <p:txBody>
          <a:bodyPr wrap="none" rtlCol="0">
            <a:spAutoFit/>
          </a:bodyPr>
          <a:lstStyle/>
          <a:p>
            <a:r>
              <a:rPr lang="en-US" dirty="0"/>
              <a:t>Note the interconnecting ‘web’ of highways</a:t>
            </a:r>
          </a:p>
        </p:txBody>
      </p:sp>
    </p:spTree>
    <p:extLst>
      <p:ext uri="{BB962C8B-B14F-4D97-AF65-F5344CB8AC3E}">
        <p14:creationId xmlns:p14="http://schemas.microsoft.com/office/powerpoint/2010/main" val="2496799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61402-AF9D-D343-B044-7BCA612E74E4}"/>
              </a:ext>
            </a:extLst>
          </p:cNvPr>
          <p:cNvSpPr>
            <a:spLocks noGrp="1"/>
          </p:cNvSpPr>
          <p:nvPr>
            <p:ph type="title"/>
          </p:nvPr>
        </p:nvSpPr>
        <p:spPr/>
        <p:txBody>
          <a:bodyPr/>
          <a:lstStyle/>
          <a:p>
            <a:r>
              <a:rPr lang="en-US" dirty="0"/>
              <a:t>Allies Supply Lines Sept 1944</a:t>
            </a:r>
          </a:p>
        </p:txBody>
      </p:sp>
      <p:pic>
        <p:nvPicPr>
          <p:cNvPr id="1028" name="Picture 4">
            <a:extLst>
              <a:ext uri="{FF2B5EF4-FFF2-40B4-BE49-F238E27FC236}">
                <a16:creationId xmlns:a16="http://schemas.microsoft.com/office/drawing/2014/main" id="{03E974B8-5906-EC47-BBA9-9E56DE614E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6490" y="1885285"/>
            <a:ext cx="7729537" cy="48752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618080-220B-6A44-BF55-4A0FC6D33A95}"/>
              </a:ext>
            </a:extLst>
          </p:cNvPr>
          <p:cNvSpPr txBox="1"/>
          <p:nvPr/>
        </p:nvSpPr>
        <p:spPr>
          <a:xfrm>
            <a:off x="1561845" y="1515953"/>
            <a:ext cx="5763181" cy="369332"/>
          </a:xfrm>
          <a:prstGeom prst="rect">
            <a:avLst/>
          </a:prstGeom>
          <a:noFill/>
        </p:spPr>
        <p:txBody>
          <a:bodyPr wrap="none" rtlCol="0">
            <a:spAutoFit/>
          </a:bodyPr>
          <a:lstStyle/>
          <a:p>
            <a:r>
              <a:rPr lang="en-US" dirty="0"/>
              <a:t>Note how the Allied Forces took advantage of that web</a:t>
            </a:r>
          </a:p>
        </p:txBody>
      </p:sp>
    </p:spTree>
    <p:extLst>
      <p:ext uri="{BB962C8B-B14F-4D97-AF65-F5344CB8AC3E}">
        <p14:creationId xmlns:p14="http://schemas.microsoft.com/office/powerpoint/2010/main" val="3936536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58E4E-A36F-D245-9C2A-81AE4DD254E4}"/>
              </a:ext>
            </a:extLst>
          </p:cNvPr>
          <p:cNvSpPr>
            <a:spLocks noGrp="1"/>
          </p:cNvSpPr>
          <p:nvPr>
            <p:ph type="title"/>
          </p:nvPr>
        </p:nvSpPr>
        <p:spPr/>
        <p:txBody>
          <a:bodyPr>
            <a:normAutofit fontScale="90000"/>
          </a:bodyPr>
          <a:lstStyle/>
          <a:p>
            <a:r>
              <a:rPr lang="en-US" dirty="0"/>
              <a:t>US Interstate System</a:t>
            </a:r>
            <a:br>
              <a:rPr lang="en-US" dirty="0"/>
            </a:br>
            <a:r>
              <a:rPr lang="en-US" dirty="0"/>
              <a:t>Thank you, Europe and General Eisenhower</a:t>
            </a:r>
          </a:p>
        </p:txBody>
      </p:sp>
      <p:pic>
        <p:nvPicPr>
          <p:cNvPr id="2050" name="Picture 2">
            <a:extLst>
              <a:ext uri="{FF2B5EF4-FFF2-40B4-BE49-F238E27FC236}">
                <a16:creationId xmlns:a16="http://schemas.microsoft.com/office/drawing/2014/main" id="{310D2D6E-8076-E44E-94EF-0A813357CC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6642" y="1794059"/>
            <a:ext cx="8083550" cy="50639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9D0DCD9-3B4A-104C-B172-59615A4E000F}"/>
              </a:ext>
            </a:extLst>
          </p:cNvPr>
          <p:cNvSpPr txBox="1"/>
          <p:nvPr/>
        </p:nvSpPr>
        <p:spPr>
          <a:xfrm>
            <a:off x="5029434" y="1700619"/>
            <a:ext cx="5583580" cy="369332"/>
          </a:xfrm>
          <a:prstGeom prst="rect">
            <a:avLst/>
          </a:prstGeom>
          <a:noFill/>
        </p:spPr>
        <p:txBody>
          <a:bodyPr wrap="none" rtlCol="0">
            <a:spAutoFit/>
          </a:bodyPr>
          <a:lstStyle/>
          <a:p>
            <a:r>
              <a:rPr lang="en-US" dirty="0"/>
              <a:t>National System of Interstate and </a:t>
            </a:r>
            <a:r>
              <a:rPr lang="en-US" b="1" dirty="0">
                <a:solidFill>
                  <a:srgbClr val="FF0000"/>
                </a:solidFill>
              </a:rPr>
              <a:t>Defense</a:t>
            </a:r>
            <a:r>
              <a:rPr lang="en-US" dirty="0"/>
              <a:t> Highways</a:t>
            </a:r>
          </a:p>
        </p:txBody>
      </p:sp>
    </p:spTree>
    <p:extLst>
      <p:ext uri="{BB962C8B-B14F-4D97-AF65-F5344CB8AC3E}">
        <p14:creationId xmlns:p14="http://schemas.microsoft.com/office/powerpoint/2010/main" val="1901902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2946B-B955-624D-8FA2-F944AA5933B4}"/>
              </a:ext>
            </a:extLst>
          </p:cNvPr>
          <p:cNvSpPr>
            <a:spLocks noGrp="1"/>
          </p:cNvSpPr>
          <p:nvPr>
            <p:ph type="title"/>
          </p:nvPr>
        </p:nvSpPr>
        <p:spPr/>
        <p:txBody>
          <a:bodyPr/>
          <a:lstStyle/>
          <a:p>
            <a:r>
              <a:rPr lang="en-US" dirty="0"/>
              <a:t>T3 Network 1992</a:t>
            </a:r>
          </a:p>
        </p:txBody>
      </p:sp>
      <p:pic>
        <p:nvPicPr>
          <p:cNvPr id="4098" name="Picture 2">
            <a:extLst>
              <a:ext uri="{FF2B5EF4-FFF2-40B4-BE49-F238E27FC236}">
                <a16:creationId xmlns:a16="http://schemas.microsoft.com/office/drawing/2014/main" id="{66C51345-3C93-E24A-8668-E076B5B309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278"/>
          <a:stretch/>
        </p:blipFill>
        <p:spPr bwMode="auto">
          <a:xfrm>
            <a:off x="1621861" y="1609345"/>
            <a:ext cx="9447512" cy="4950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787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E1035-C5BD-DB48-927F-E57F671484C5}"/>
              </a:ext>
            </a:extLst>
          </p:cNvPr>
          <p:cNvSpPr>
            <a:spLocks noGrp="1"/>
          </p:cNvSpPr>
          <p:nvPr>
            <p:ph type="title"/>
          </p:nvPr>
        </p:nvSpPr>
        <p:spPr/>
        <p:txBody>
          <a:bodyPr/>
          <a:lstStyle/>
          <a:p>
            <a:r>
              <a:rPr lang="en-US" dirty="0"/>
              <a:t>You’ve come a long way baby</a:t>
            </a:r>
          </a:p>
        </p:txBody>
      </p:sp>
      <p:pic>
        <p:nvPicPr>
          <p:cNvPr id="5122" name="Picture 2">
            <a:extLst>
              <a:ext uri="{FF2B5EF4-FFF2-40B4-BE49-F238E27FC236}">
                <a16:creationId xmlns:a16="http://schemas.microsoft.com/office/drawing/2014/main" id="{408170C3-EB90-9C4F-9F37-795E36DE7FC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66353" y="3334383"/>
            <a:ext cx="5074767" cy="35840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27A3E3A-3B7F-A545-8049-AC5622158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1808" y="1929011"/>
            <a:ext cx="7386637" cy="492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630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5939-FA61-7244-926F-4494B49280B2}"/>
              </a:ext>
            </a:extLst>
          </p:cNvPr>
          <p:cNvSpPr>
            <a:spLocks noGrp="1"/>
          </p:cNvSpPr>
          <p:nvPr>
            <p:ph type="title"/>
          </p:nvPr>
        </p:nvSpPr>
        <p:spPr/>
        <p:txBody>
          <a:bodyPr/>
          <a:lstStyle/>
          <a:p>
            <a:r>
              <a:rPr lang="en-US" dirty="0"/>
              <a:t>Undersea Cables</a:t>
            </a:r>
          </a:p>
        </p:txBody>
      </p:sp>
      <p:sp>
        <p:nvSpPr>
          <p:cNvPr id="3" name="Content Placeholder 2">
            <a:extLst>
              <a:ext uri="{FF2B5EF4-FFF2-40B4-BE49-F238E27FC236}">
                <a16:creationId xmlns:a16="http://schemas.microsoft.com/office/drawing/2014/main" id="{1536A97F-DE8D-4745-8E4E-FF48D0EE757E}"/>
              </a:ext>
            </a:extLst>
          </p:cNvPr>
          <p:cNvSpPr>
            <a:spLocks noGrp="1"/>
          </p:cNvSpPr>
          <p:nvPr>
            <p:ph idx="1"/>
          </p:nvPr>
        </p:nvSpPr>
        <p:spPr/>
        <p:txBody>
          <a:bodyPr/>
          <a:lstStyle/>
          <a:p>
            <a:endParaRPr lang="en-US"/>
          </a:p>
        </p:txBody>
      </p:sp>
      <p:pic>
        <p:nvPicPr>
          <p:cNvPr id="6146" name="Picture 2">
            <a:extLst>
              <a:ext uri="{FF2B5EF4-FFF2-40B4-BE49-F238E27FC236}">
                <a16:creationId xmlns:a16="http://schemas.microsoft.com/office/drawing/2014/main" id="{D3FBFDEF-FA17-EF46-B805-ED7D66AA4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7840" y="1885285"/>
            <a:ext cx="9062117" cy="4713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9681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{786C7ED5-3AFD-D64F-98C0-01BC7D168A30}tf16401378</Template>
  <TotalTime>2002</TotalTime>
  <Words>1508</Words>
  <Application>Microsoft Macintosh PowerPoint</Application>
  <PresentationFormat>Widescreen</PresentationFormat>
  <Paragraphs>175</Paragraphs>
  <Slides>25</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-apple-system</vt:lpstr>
      <vt:lpstr>Arial</vt:lpstr>
      <vt:lpstr>Calibri</vt:lpstr>
      <vt:lpstr>Courier</vt:lpstr>
      <vt:lpstr>MS Shell Dlg 2</vt:lpstr>
      <vt:lpstr>Wingdings</vt:lpstr>
      <vt:lpstr>Wingdings 3</vt:lpstr>
      <vt:lpstr>Madison</vt:lpstr>
      <vt:lpstr>Internet Applications</vt:lpstr>
      <vt:lpstr>Class resources</vt:lpstr>
      <vt:lpstr>Codeacademy</vt:lpstr>
      <vt:lpstr>Europe around WW II</vt:lpstr>
      <vt:lpstr>Allies Supply Lines Sept 1944</vt:lpstr>
      <vt:lpstr>US Interstate System Thank you, Europe and General Eisenhower</vt:lpstr>
      <vt:lpstr>T3 Network 1992</vt:lpstr>
      <vt:lpstr>You’ve come a long way baby</vt:lpstr>
      <vt:lpstr>Undersea Cables</vt:lpstr>
      <vt:lpstr>Protocols</vt:lpstr>
      <vt:lpstr>Comparing TCP/IP Stack with  OSI Reference Model</vt:lpstr>
      <vt:lpstr>OSI</vt:lpstr>
      <vt:lpstr>Packet Switching Network</vt:lpstr>
      <vt:lpstr>From URL to IP address</vt:lpstr>
      <vt:lpstr>Getting the IP address of a server</vt:lpstr>
      <vt:lpstr>Directions to Discovery Park</vt:lpstr>
      <vt:lpstr>Name that Port</vt:lpstr>
      <vt:lpstr>Each port severs a function</vt:lpstr>
      <vt:lpstr>What does a server do</vt:lpstr>
      <vt:lpstr>Terms</vt:lpstr>
      <vt:lpstr>Terms</vt:lpstr>
      <vt:lpstr>HTTP Verbs How we communicate with a server</vt:lpstr>
      <vt:lpstr>HTTP Response Codes</vt:lpstr>
      <vt:lpstr>Have you ever seen a 418 error?</vt:lpstr>
      <vt:lpstr>cURL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James</dc:creator>
  <cp:lastModifiedBy>Gary James</cp:lastModifiedBy>
  <cp:revision>9</cp:revision>
  <dcterms:created xsi:type="dcterms:W3CDTF">2021-08-23T21:06:57Z</dcterms:created>
  <dcterms:modified xsi:type="dcterms:W3CDTF">2022-08-26T17:59:56Z</dcterms:modified>
</cp:coreProperties>
</file>